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</p:sldMasterIdLst>
  <p:notesMasterIdLst>
    <p:notesMasterId r:id="rId32"/>
  </p:notesMasterIdLst>
  <p:handoutMasterIdLst>
    <p:handoutMasterId r:id="rId33"/>
  </p:handoutMasterIdLst>
  <p:sldIdLst>
    <p:sldId id="256" r:id="rId2"/>
    <p:sldId id="330" r:id="rId3"/>
    <p:sldId id="284" r:id="rId4"/>
    <p:sldId id="339" r:id="rId5"/>
    <p:sldId id="340" r:id="rId6"/>
    <p:sldId id="331" r:id="rId7"/>
    <p:sldId id="285" r:id="rId8"/>
    <p:sldId id="341" r:id="rId9"/>
    <p:sldId id="342" r:id="rId10"/>
    <p:sldId id="329" r:id="rId11"/>
    <p:sldId id="338" r:id="rId12"/>
    <p:sldId id="352" r:id="rId13"/>
    <p:sldId id="349" r:id="rId14"/>
    <p:sldId id="353" r:id="rId15"/>
    <p:sldId id="324" r:id="rId16"/>
    <p:sldId id="325" r:id="rId17"/>
    <p:sldId id="350" r:id="rId18"/>
    <p:sldId id="347" r:id="rId19"/>
    <p:sldId id="332" r:id="rId20"/>
    <p:sldId id="333" r:id="rId21"/>
    <p:sldId id="334" r:id="rId22"/>
    <p:sldId id="335" r:id="rId23"/>
    <p:sldId id="336" r:id="rId24"/>
    <p:sldId id="337" r:id="rId25"/>
    <p:sldId id="348" r:id="rId26"/>
    <p:sldId id="343" r:id="rId27"/>
    <p:sldId id="344" r:id="rId28"/>
    <p:sldId id="345" r:id="rId29"/>
    <p:sldId id="346" r:id="rId30"/>
    <p:sldId id="32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nnie park" initials="Bp" lastIdx="2" clrIdx="0">
    <p:extLst>
      <p:ext uri="{19B8F6BF-5375-455C-9EA6-DF929625EA0E}">
        <p15:presenceInfo xmlns:p15="http://schemas.microsoft.com/office/powerpoint/2012/main" userId="f8c1f273493a309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4B6"/>
    <a:srgbClr val="231F20"/>
    <a:srgbClr val="52D1D7"/>
    <a:srgbClr val="5B9BD5"/>
    <a:srgbClr val="F8F9FD"/>
    <a:srgbClr val="EBBF00"/>
    <a:srgbClr val="44546A"/>
    <a:srgbClr val="FFE146"/>
    <a:srgbClr val="E0E0E2"/>
    <a:srgbClr val="FFF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 autoAdjust="0"/>
    <p:restoredTop sz="94660"/>
  </p:normalViewPr>
  <p:slideViewPr>
    <p:cSldViewPr snapToGrid="0" showGuides="1">
      <p:cViewPr>
        <p:scale>
          <a:sx n="96" d="100"/>
          <a:sy n="96" d="100"/>
        </p:scale>
        <p:origin x="2064" y="148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7" d="100"/>
          <a:sy n="57" d="100"/>
        </p:scale>
        <p:origin x="198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72F31-1D66-4F79-A3C0-165187512617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A6940-1FBB-49D3-9A8E-7484374C98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0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506BF-DE7F-470D-A76E-49D748AF28FA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FD3A4-82A9-467C-B908-D4D3D49C58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2034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현관문앞</a:t>
            </a:r>
            <a:r>
              <a:rPr kumimoji="1" lang="ko-KR" altLang="en-US" dirty="0"/>
              <a:t> 바로 </a:t>
            </a:r>
            <a:r>
              <a:rPr kumimoji="1" lang="ko-KR" altLang="en-US" dirty="0" err="1"/>
              <a:t>알람</a:t>
            </a:r>
            <a:r>
              <a:rPr kumimoji="1" lang="ko-KR" altLang="en-US" dirty="0"/>
              <a:t> 서비스 바로 보이지 서비스를 발표하게 된 선순환 팀의 최민석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여러분은 택배나 배달을 시켰을 때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106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004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4706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2579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679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612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494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3359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540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354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77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7507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333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4024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511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35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8848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2810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080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14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79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104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9FD3A4-82A9-467C-B908-D4D3D49C58F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5060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314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22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668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693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6272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70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875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79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13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249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4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0652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44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67D82-4D51-462F-B849-B57CD2AF86DF}" type="datetimeFigureOut">
              <a:rPr lang="ko-KR" altLang="en-US" smtClean="0"/>
              <a:t>2020. 11. 1.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EC0E9-B962-48D0-BADD-D9AA14F72B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523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0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g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349699" y="4094355"/>
            <a:ext cx="46451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이상욱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최민석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임수빈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신재준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2761257"/>
            <a:ext cx="88485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5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현관 문 앞</a:t>
            </a:r>
            <a:r>
              <a:rPr lang="en-US" altLang="ko-KR" sz="4000" dirty="0">
                <a:solidFill>
                  <a:schemeClr val="accent5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</a:p>
          <a:p>
            <a:r>
              <a:rPr lang="ko-KR" altLang="en-US" sz="4000" dirty="0">
                <a:solidFill>
                  <a:schemeClr val="accent5">
                    <a:lumMod val="50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바로 알림 서비스</a:t>
            </a:r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832098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374" y="558828"/>
            <a:ext cx="3855096" cy="5941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A0772-A450-9E46-9D8F-1CCAFEE7793F}"/>
              </a:ext>
            </a:extLst>
          </p:cNvPr>
          <p:cNvSpPr txBox="1"/>
          <p:nvPr/>
        </p:nvSpPr>
        <p:spPr>
          <a:xfrm>
            <a:off x="6107927" y="4077730"/>
            <a:ext cx="939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선순환</a:t>
            </a:r>
          </a:p>
        </p:txBody>
      </p:sp>
    </p:spTree>
    <p:extLst>
      <p:ext uri="{BB962C8B-B14F-4D97-AF65-F5344CB8AC3E}">
        <p14:creationId xmlns:p14="http://schemas.microsoft.com/office/powerpoint/2010/main" val="2526132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894360" y="3553810"/>
            <a:ext cx="2551516" cy="408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37" y="2080980"/>
            <a:ext cx="1803751" cy="1803751"/>
          </a:xfrm>
          <a:prstGeom prst="rect">
            <a:avLst/>
          </a:prstGeom>
        </p:spPr>
      </p:pic>
      <p:sp>
        <p:nvSpPr>
          <p:cNvPr id="9" name="곱셈 기호 8"/>
          <p:cNvSpPr/>
          <p:nvPr/>
        </p:nvSpPr>
        <p:spPr>
          <a:xfrm>
            <a:off x="8085705" y="1825587"/>
            <a:ext cx="2239134" cy="2255624"/>
          </a:xfrm>
          <a:prstGeom prst="mathMultiply">
            <a:avLst>
              <a:gd name="adj1" fmla="val 746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구상 및 도출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52144" y="976846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새로운 서비스의 필요성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위협요소 최소화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29568" y="4482212"/>
            <a:ext cx="3762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보안을 강화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시킨다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. 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도난 시 빠른 신고 가능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354970" y="2689177"/>
            <a:ext cx="3851170" cy="2090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현관 앞 배송 시</a:t>
            </a:r>
            <a:r>
              <a:rPr lang="en-US" altLang="ko-KR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</a:p>
          <a:p>
            <a:pPr algn="ctr"/>
            <a:r>
              <a:rPr lang="ko-KR" altLang="en-US" sz="24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도난 사건이 발생</a:t>
            </a:r>
            <a:r>
              <a:rPr lang="ko-KR" altLang="en-US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할</a:t>
            </a:r>
            <a:r>
              <a:rPr lang="ko-KR" altLang="en-US" sz="24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400" dirty="0">
              <a:solidFill>
                <a:srgbClr val="231F2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가능성이 있다</a:t>
            </a:r>
            <a:r>
              <a:rPr lang="en-US" altLang="ko-KR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solidFill>
                  <a:srgbClr val="231F2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432" y="2992275"/>
            <a:ext cx="1121938" cy="11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5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14400" y="1690243"/>
            <a:ext cx="4654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3.</a:t>
            </a:r>
            <a:r>
              <a:rPr lang="ko-KR" altLang="en-US" sz="24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아이템 개발 및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6076" y="2965051"/>
            <a:ext cx="203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기술적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1D451-AA48-3D41-A305-8BA97BE778EE}"/>
              </a:ext>
            </a:extLst>
          </p:cNvPr>
          <p:cNvSpPr txBox="1"/>
          <p:nvPr/>
        </p:nvSpPr>
        <p:spPr>
          <a:xfrm>
            <a:off x="7114400" y="2331384"/>
            <a:ext cx="304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전략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BB9872-AB75-BA4B-8302-8F4A79137784}"/>
              </a:ext>
            </a:extLst>
          </p:cNvPr>
          <p:cNvSpPr txBox="1"/>
          <p:nvPr/>
        </p:nvSpPr>
        <p:spPr>
          <a:xfrm>
            <a:off x="6873637" y="3598718"/>
            <a:ext cx="3287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구현 과정 및 시스템 구성도</a:t>
            </a:r>
            <a:endParaRPr lang="en-US" altLang="ko-KR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D7EC3A-6892-B644-BB02-BF88136BB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207" y="811124"/>
            <a:ext cx="4876800" cy="487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A8BACF-7B61-6942-9AEC-1A7497DFEFEF}"/>
              </a:ext>
            </a:extLst>
          </p:cNvPr>
          <p:cNvSpPr txBox="1"/>
          <p:nvPr/>
        </p:nvSpPr>
        <p:spPr>
          <a:xfrm>
            <a:off x="6240182" y="4232385"/>
            <a:ext cx="203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034510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D49226C7-986E-4580-99E1-232E8DE43EBF}"/>
              </a:ext>
            </a:extLst>
          </p:cNvPr>
          <p:cNvSpPr/>
          <p:nvPr/>
        </p:nvSpPr>
        <p:spPr>
          <a:xfrm>
            <a:off x="2697079" y="700908"/>
            <a:ext cx="6797842" cy="4772526"/>
          </a:xfrm>
          <a:prstGeom prst="triangle">
            <a:avLst/>
          </a:prstGeom>
          <a:solidFill>
            <a:srgbClr val="51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075D50-DDE1-4EDD-BCC6-7AA32CF5C907}"/>
              </a:ext>
            </a:extLst>
          </p:cNvPr>
          <p:cNvSpPr/>
          <p:nvPr/>
        </p:nvSpPr>
        <p:spPr>
          <a:xfrm rot="2129518">
            <a:off x="4316733" y="1340279"/>
            <a:ext cx="810127" cy="3918770"/>
          </a:xfrm>
          <a:prstGeom prst="rect">
            <a:avLst/>
          </a:prstGeom>
          <a:solidFill>
            <a:srgbClr val="23A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0117528-C980-43C5-BF43-BA2786448266}"/>
              </a:ext>
            </a:extLst>
          </p:cNvPr>
          <p:cNvSpPr/>
          <p:nvPr/>
        </p:nvSpPr>
        <p:spPr>
          <a:xfrm rot="8655523">
            <a:off x="6963393" y="1316032"/>
            <a:ext cx="810127" cy="3684133"/>
          </a:xfrm>
          <a:prstGeom prst="rect">
            <a:avLst/>
          </a:prstGeom>
          <a:solidFill>
            <a:srgbClr val="73A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74D7ADB-057B-4260-B237-90441563AA5A}"/>
              </a:ext>
            </a:extLst>
          </p:cNvPr>
          <p:cNvSpPr/>
          <p:nvPr/>
        </p:nvSpPr>
        <p:spPr>
          <a:xfrm rot="5400000">
            <a:off x="5648597" y="2683887"/>
            <a:ext cx="810127" cy="4768971"/>
          </a:xfrm>
          <a:prstGeom prst="rect">
            <a:avLst/>
          </a:prstGeom>
          <a:solidFill>
            <a:srgbClr val="017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651848C-E4C4-4918-8D28-38F496A6F8D9}"/>
              </a:ext>
            </a:extLst>
          </p:cNvPr>
          <p:cNvSpPr/>
          <p:nvPr/>
        </p:nvSpPr>
        <p:spPr>
          <a:xfrm>
            <a:off x="5055648" y="43260"/>
            <a:ext cx="2080703" cy="2088886"/>
          </a:xfrm>
          <a:prstGeom prst="ellipse">
            <a:avLst/>
          </a:prstGeom>
          <a:solidFill>
            <a:schemeClr val="bg1"/>
          </a:solidFill>
          <a:ln w="76200">
            <a:solidFill>
              <a:srgbClr val="01D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4663065-96FB-4D9E-B886-D9162F839D3E}"/>
              </a:ext>
            </a:extLst>
          </p:cNvPr>
          <p:cNvSpPr/>
          <p:nvPr/>
        </p:nvSpPr>
        <p:spPr>
          <a:xfrm>
            <a:off x="2178890" y="3904905"/>
            <a:ext cx="2080703" cy="2088886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0A67A0F-C374-4EAE-A94C-F919C8A1B8C6}"/>
              </a:ext>
            </a:extLst>
          </p:cNvPr>
          <p:cNvSpPr/>
          <p:nvPr/>
        </p:nvSpPr>
        <p:spPr>
          <a:xfrm>
            <a:off x="7826542" y="3908883"/>
            <a:ext cx="2080703" cy="2088886"/>
          </a:xfrm>
          <a:prstGeom prst="ellipse">
            <a:avLst/>
          </a:prstGeom>
          <a:solidFill>
            <a:schemeClr val="bg1"/>
          </a:solidFill>
          <a:ln w="76200">
            <a:solidFill>
              <a:srgbClr val="72CA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6D9D5D-865A-4082-8555-C9340060C28D}"/>
              </a:ext>
            </a:extLst>
          </p:cNvPr>
          <p:cNvSpPr txBox="1"/>
          <p:nvPr/>
        </p:nvSpPr>
        <p:spPr>
          <a:xfrm>
            <a:off x="5279408" y="618316"/>
            <a:ext cx="15989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간략한 알고리즘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1C0D7-B0AC-4F83-950D-A7733E8F0C23}"/>
              </a:ext>
            </a:extLst>
          </p:cNvPr>
          <p:cNvSpPr txBox="1"/>
          <p:nvPr/>
        </p:nvSpPr>
        <p:spPr>
          <a:xfrm>
            <a:off x="1840347" y="4553481"/>
            <a:ext cx="27111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언택트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시대</a:t>
            </a:r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 적합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D0437F4-EB46-403F-AA94-6AD4325C6772}"/>
              </a:ext>
            </a:extLst>
          </p:cNvPr>
          <p:cNvSpPr/>
          <p:nvPr/>
        </p:nvSpPr>
        <p:spPr>
          <a:xfrm>
            <a:off x="4445577" y="3433195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C45492D-2007-4F18-B49B-3C5D1D66DE8E}"/>
              </a:ext>
            </a:extLst>
          </p:cNvPr>
          <p:cNvSpPr/>
          <p:nvPr/>
        </p:nvSpPr>
        <p:spPr>
          <a:xfrm>
            <a:off x="5041466" y="2574840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3D1BF7-B255-4472-933F-E6EE788098F4}"/>
              </a:ext>
            </a:extLst>
          </p:cNvPr>
          <p:cNvSpPr/>
          <p:nvPr/>
        </p:nvSpPr>
        <p:spPr>
          <a:xfrm>
            <a:off x="7639293" y="3517480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8CC9566-63A6-481C-BD0F-9480489D6DAC}"/>
              </a:ext>
            </a:extLst>
          </p:cNvPr>
          <p:cNvSpPr/>
          <p:nvPr/>
        </p:nvSpPr>
        <p:spPr>
          <a:xfrm>
            <a:off x="6927681" y="2557531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384BEAB-5926-4255-BAB0-1288DA67B91E}"/>
              </a:ext>
            </a:extLst>
          </p:cNvPr>
          <p:cNvSpPr/>
          <p:nvPr/>
        </p:nvSpPr>
        <p:spPr>
          <a:xfrm>
            <a:off x="6761775" y="4998166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5866E98-4A84-4B0F-9390-14BEF89FF88C}"/>
              </a:ext>
            </a:extLst>
          </p:cNvPr>
          <p:cNvSpPr/>
          <p:nvPr/>
        </p:nvSpPr>
        <p:spPr>
          <a:xfrm>
            <a:off x="5279408" y="4996245"/>
            <a:ext cx="200526" cy="1858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A644BBF0-70D3-4DEB-82ED-DEC29C0FA3CB}"/>
              </a:ext>
            </a:extLst>
          </p:cNvPr>
          <p:cNvCxnSpPr>
            <a:cxnSpLocks/>
          </p:cNvCxnSpPr>
          <p:nvPr/>
        </p:nvCxnSpPr>
        <p:spPr>
          <a:xfrm>
            <a:off x="3402530" y="1847963"/>
            <a:ext cx="1638936" cy="790411"/>
          </a:xfrm>
          <a:prstGeom prst="bentConnector3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B9DFA3F-C24D-4E5D-8FAA-0259DEF8288E}"/>
              </a:ext>
            </a:extLst>
          </p:cNvPr>
          <p:cNvSpPr txBox="1"/>
          <p:nvPr/>
        </p:nvSpPr>
        <p:spPr>
          <a:xfrm>
            <a:off x="1413792" y="1647906"/>
            <a:ext cx="19972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간단 감지 시스템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3EC3A0ED-0512-4D93-9DCA-31AB7C300E59}"/>
              </a:ext>
            </a:extLst>
          </p:cNvPr>
          <p:cNvCxnSpPr>
            <a:cxnSpLocks/>
            <a:stCxn id="17" idx="2"/>
          </p:cNvCxnSpPr>
          <p:nvPr/>
        </p:nvCxnSpPr>
        <p:spPr>
          <a:xfrm rot="10800000">
            <a:off x="2366211" y="2911645"/>
            <a:ext cx="2079366" cy="614491"/>
          </a:xfrm>
          <a:prstGeom prst="bentConnector3">
            <a:avLst/>
          </a:prstGeom>
          <a:ln>
            <a:solidFill>
              <a:srgbClr val="AFD198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D2C7CB3-2D48-49A6-B4BD-A164AAB3306F}"/>
              </a:ext>
            </a:extLst>
          </p:cNvPr>
          <p:cNvSpPr txBox="1"/>
          <p:nvPr/>
        </p:nvSpPr>
        <p:spPr>
          <a:xfrm>
            <a:off x="-203196" y="2591778"/>
            <a:ext cx="28181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코로나로 인한 </a:t>
            </a:r>
            <a:r>
              <a:rPr lang="ko-KR" altLang="en-US" sz="20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비대면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배달의 문제점 타파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4AD10A81-0DE2-4524-904B-29A6A4C32FB6}"/>
              </a:ext>
            </a:extLst>
          </p:cNvPr>
          <p:cNvCxnSpPr>
            <a:cxnSpLocks/>
          </p:cNvCxnSpPr>
          <p:nvPr/>
        </p:nvCxnSpPr>
        <p:spPr>
          <a:xfrm flipV="1">
            <a:off x="7294488" y="1891785"/>
            <a:ext cx="1481193" cy="746589"/>
          </a:xfrm>
          <a:prstGeom prst="bentConnector3">
            <a:avLst/>
          </a:prstGeom>
          <a:ln>
            <a:solidFill>
              <a:srgbClr val="70AD4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7B8BAFE-0D6C-4AE8-A02B-6258CB182796}"/>
              </a:ext>
            </a:extLst>
          </p:cNvPr>
          <p:cNvSpPr txBox="1"/>
          <p:nvPr/>
        </p:nvSpPr>
        <p:spPr>
          <a:xfrm>
            <a:off x="8203724" y="4506366"/>
            <a:ext cx="13263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저렴한 단가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EBCC45-AF92-4E52-B89D-9075C0F577CE}"/>
              </a:ext>
            </a:extLst>
          </p:cNvPr>
          <p:cNvSpPr txBox="1"/>
          <p:nvPr/>
        </p:nvSpPr>
        <p:spPr>
          <a:xfrm>
            <a:off x="8751384" y="1515631"/>
            <a:ext cx="2968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복잡하지 않은 시스템으로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저렴한 단가로 제작 가능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AF90E9C-14BC-4665-A00C-93E6C75503AC}"/>
              </a:ext>
            </a:extLst>
          </p:cNvPr>
          <p:cNvCxnSpPr>
            <a:cxnSpLocks/>
          </p:cNvCxnSpPr>
          <p:nvPr/>
        </p:nvCxnSpPr>
        <p:spPr>
          <a:xfrm flipV="1">
            <a:off x="8021256" y="2911642"/>
            <a:ext cx="1660009" cy="707432"/>
          </a:xfrm>
          <a:prstGeom prst="bentConnector3">
            <a:avLst/>
          </a:prstGeom>
          <a:ln>
            <a:solidFill>
              <a:srgbClr val="8BBD6A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4C07D75-04A9-486F-A25C-E980CAFD901F}"/>
              </a:ext>
            </a:extLst>
          </p:cNvPr>
          <p:cNvSpPr txBox="1"/>
          <p:nvPr/>
        </p:nvSpPr>
        <p:spPr>
          <a:xfrm>
            <a:off x="9577045" y="2638374"/>
            <a:ext cx="24863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적은 시간과 비용으로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원활한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A/S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1B35A36-165E-4A78-AADD-497C6E92A866}"/>
              </a:ext>
            </a:extLst>
          </p:cNvPr>
          <p:cNvCxnSpPr>
            <a:cxnSpLocks/>
          </p:cNvCxnSpPr>
          <p:nvPr/>
        </p:nvCxnSpPr>
        <p:spPr>
          <a:xfrm flipH="1">
            <a:off x="5141733" y="5182124"/>
            <a:ext cx="206790" cy="803087"/>
          </a:xfrm>
          <a:prstGeom prst="straightConnector1">
            <a:avLst/>
          </a:prstGeom>
          <a:ln>
            <a:solidFill>
              <a:srgbClr val="AFD19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4A38116-3052-4B0D-A062-EDF04B2916D5}"/>
              </a:ext>
            </a:extLst>
          </p:cNvPr>
          <p:cNvSpPr txBox="1"/>
          <p:nvPr/>
        </p:nvSpPr>
        <p:spPr>
          <a:xfrm>
            <a:off x="3111888" y="6019365"/>
            <a:ext cx="3420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서비스를 많이 이용하는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모두에게 원활한 공급 가능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DEF6C25-2C17-440F-93E9-3E571FA240D7}"/>
              </a:ext>
            </a:extLst>
          </p:cNvPr>
          <p:cNvCxnSpPr>
            <a:cxnSpLocks/>
          </p:cNvCxnSpPr>
          <p:nvPr/>
        </p:nvCxnSpPr>
        <p:spPr>
          <a:xfrm>
            <a:off x="6927681" y="5226635"/>
            <a:ext cx="366807" cy="799191"/>
          </a:xfrm>
          <a:prstGeom prst="straightConnector1">
            <a:avLst/>
          </a:prstGeom>
          <a:ln>
            <a:solidFill>
              <a:srgbClr val="95CCA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92803C3-FEA6-4C2E-A9C7-18C65FB8FE1F}"/>
              </a:ext>
            </a:extLst>
          </p:cNvPr>
          <p:cNvSpPr txBox="1"/>
          <p:nvPr/>
        </p:nvSpPr>
        <p:spPr>
          <a:xfrm>
            <a:off x="6668245" y="6020498"/>
            <a:ext cx="29551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부담스럽지 않은 가격으로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 강화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15545E-C59C-45A0-8C6F-E33CD60EA9B0}"/>
              </a:ext>
            </a:extLst>
          </p:cNvPr>
          <p:cNvSpPr txBox="1"/>
          <p:nvPr/>
        </p:nvSpPr>
        <p:spPr>
          <a:xfrm>
            <a:off x="5444319" y="3167133"/>
            <a:ext cx="1344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바로</a:t>
            </a:r>
            <a:endParaRPr lang="en-US" altLang="ko-KR" sz="28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en-US" altLang="ko-KR" sz="28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voyage</a:t>
            </a:r>
            <a:endParaRPr lang="ko-KR" altLang="en-US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EF6215-5F15-5846-845F-92B874D01476}"/>
              </a:ext>
            </a:extLst>
          </p:cNvPr>
          <p:cNvSpPr txBox="1"/>
          <p:nvPr/>
        </p:nvSpPr>
        <p:spPr>
          <a:xfrm>
            <a:off x="323556" y="106445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32C33C-0832-C54D-AE59-B09198422E6E}"/>
              </a:ext>
            </a:extLst>
          </p:cNvPr>
          <p:cNvSpPr txBox="1"/>
          <p:nvPr/>
        </p:nvSpPr>
        <p:spPr>
          <a:xfrm>
            <a:off x="-92365" y="331304"/>
            <a:ext cx="1847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kumimoji="1" lang="ko-Kore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37" name="직선 연결선 23">
            <a:extLst>
              <a:ext uri="{FF2B5EF4-FFF2-40B4-BE49-F238E27FC236}">
                <a16:creationId xmlns:a16="http://schemas.microsoft.com/office/drawing/2014/main" id="{BAAE9ED0-305B-B34B-82C9-0E6A42BAB077}"/>
              </a:ext>
            </a:extLst>
          </p:cNvPr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15">
            <a:extLst>
              <a:ext uri="{FF2B5EF4-FFF2-40B4-BE49-F238E27FC236}">
                <a16:creationId xmlns:a16="http://schemas.microsoft.com/office/drawing/2014/main" id="{0D3196F5-DDD2-5C43-8D62-33365E47443E}"/>
              </a:ext>
            </a:extLst>
          </p:cNvPr>
          <p:cNvCxnSpPr/>
          <p:nvPr/>
        </p:nvCxnSpPr>
        <p:spPr>
          <a:xfrm flipH="1">
            <a:off x="4773637" y="6727251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3C02736-4BC0-EA45-B868-7DC82A564AF1}"/>
              </a:ext>
            </a:extLst>
          </p:cNvPr>
          <p:cNvSpPr txBox="1"/>
          <p:nvPr/>
        </p:nvSpPr>
        <p:spPr>
          <a:xfrm>
            <a:off x="786648" y="719221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개발 전략</a:t>
            </a:r>
          </a:p>
        </p:txBody>
      </p:sp>
    </p:spTree>
    <p:extLst>
      <p:ext uri="{BB962C8B-B14F-4D97-AF65-F5344CB8AC3E}">
        <p14:creationId xmlns:p14="http://schemas.microsoft.com/office/powerpoint/2010/main" val="1566574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76753" y="118912"/>
            <a:ext cx="160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자사 현황 분석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FA21FA-D6B4-498F-89E0-72BEC5812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786" y="723661"/>
            <a:ext cx="5121423" cy="512142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9F2566A-07D8-4DBA-86FE-3BFE50E7FD8F}"/>
              </a:ext>
            </a:extLst>
          </p:cNvPr>
          <p:cNvSpPr/>
          <p:nvPr/>
        </p:nvSpPr>
        <p:spPr>
          <a:xfrm>
            <a:off x="422298" y="2750184"/>
            <a:ext cx="5200289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배달 및 택배 서비스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에서 미흡한 알림 및 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문 앞 배달 서비스에</a:t>
            </a:r>
            <a:endParaRPr lang="en-US" altLang="ko-KR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  <a:p>
            <a:pPr algn="ctr"/>
            <a:r>
              <a:rPr lang="ko-KR" alt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대한 편리함 </a:t>
            </a:r>
            <a:r>
              <a:rPr lang="ko-KR" altLang="en-US" sz="3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서비스 </a:t>
            </a:r>
            <a:endParaRPr lang="en-US" altLang="ko-KR" sz="360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  <a:p>
            <a:pPr algn="ctr"/>
            <a:r>
              <a:rPr lang="ko-KR" altLang="en-US" sz="360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극대화</a:t>
            </a:r>
            <a:endParaRPr lang="en-US" altLang="ko-KR" sz="3600" b="0" cap="none" spc="0" dirty="0">
              <a:ln w="0"/>
              <a:solidFill>
                <a:srgbClr val="00B0F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AFEDCC-C45C-8A4A-8072-4A9F0EADD238}"/>
              </a:ext>
            </a:extLst>
          </p:cNvPr>
          <p:cNvSpPr txBox="1"/>
          <p:nvPr/>
        </p:nvSpPr>
        <p:spPr>
          <a:xfrm>
            <a:off x="323556" y="106445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F7AC98-F8A7-DE4B-9F71-A5203EB96F0E}"/>
              </a:ext>
            </a:extLst>
          </p:cNvPr>
          <p:cNvSpPr txBox="1"/>
          <p:nvPr/>
        </p:nvSpPr>
        <p:spPr>
          <a:xfrm>
            <a:off x="614370" y="834304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기술적 특징</a:t>
            </a:r>
          </a:p>
        </p:txBody>
      </p:sp>
    </p:spTree>
    <p:extLst>
      <p:ext uri="{BB962C8B-B14F-4D97-AF65-F5344CB8AC3E}">
        <p14:creationId xmlns:p14="http://schemas.microsoft.com/office/powerpoint/2010/main" val="2623539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76753" y="118912"/>
            <a:ext cx="160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자사 현황 분석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83497" y="4119614"/>
            <a:ext cx="1667890" cy="168604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5997" y="2119973"/>
            <a:ext cx="1581588" cy="156455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13033" y="5854977"/>
            <a:ext cx="1429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초음파 센서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581658" y="3788057"/>
            <a:ext cx="1144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수령자</a:t>
            </a:r>
            <a:endParaRPr lang="ko-KR" altLang="en-US" dirty="0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946" y="2404102"/>
            <a:ext cx="1509306" cy="15093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16" y="2161121"/>
            <a:ext cx="2095849" cy="1502309"/>
          </a:xfrm>
          <a:prstGeom prst="rect">
            <a:avLst/>
          </a:prstGeom>
        </p:spPr>
      </p:pic>
      <p:cxnSp>
        <p:nvCxnSpPr>
          <p:cNvPr id="5" name="꺾인 연결선 4"/>
          <p:cNvCxnSpPr>
            <a:cxnSpLocks/>
          </p:cNvCxnSpPr>
          <p:nvPr/>
        </p:nvCxnSpPr>
        <p:spPr>
          <a:xfrm flipV="1">
            <a:off x="9281124" y="4214751"/>
            <a:ext cx="1593015" cy="867593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cxnSpLocks/>
          </p:cNvCxnSpPr>
          <p:nvPr/>
        </p:nvCxnSpPr>
        <p:spPr>
          <a:xfrm>
            <a:off x="6366294" y="3140015"/>
            <a:ext cx="3923228" cy="187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>
            <a:cxnSpLocks/>
          </p:cNvCxnSpPr>
          <p:nvPr/>
        </p:nvCxnSpPr>
        <p:spPr>
          <a:xfrm>
            <a:off x="3212465" y="2988624"/>
            <a:ext cx="803411" cy="7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34" y="521132"/>
            <a:ext cx="1716208" cy="1716208"/>
          </a:xfrm>
          <a:prstGeom prst="rect">
            <a:avLst/>
          </a:prstGeom>
        </p:spPr>
      </p:pic>
      <p:cxnSp>
        <p:nvCxnSpPr>
          <p:cNvPr id="38" name="꺾인 연결선 37"/>
          <p:cNvCxnSpPr>
            <a:cxnSpLocks/>
            <a:stCxn id="15" idx="2"/>
            <a:endCxn id="52" idx="2"/>
          </p:cNvCxnSpPr>
          <p:nvPr/>
        </p:nvCxnSpPr>
        <p:spPr>
          <a:xfrm rot="10800000">
            <a:off x="5445476" y="4336443"/>
            <a:ext cx="2028943" cy="626197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92A4823F-DBF7-7C4D-9BBF-5E6932686933}"/>
              </a:ext>
            </a:extLst>
          </p:cNvPr>
          <p:cNvCxnSpPr>
            <a:cxnSpLocks/>
            <a:stCxn id="23" idx="1"/>
            <a:endCxn id="37" idx="0"/>
          </p:cNvCxnSpPr>
          <p:nvPr/>
        </p:nvCxnSpPr>
        <p:spPr>
          <a:xfrm rot="10800000" flipV="1">
            <a:off x="5111600" y="1379236"/>
            <a:ext cx="2082835" cy="1024866"/>
          </a:xfrm>
          <a:prstGeom prst="bentConnector2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꺾인 연결선[E] 38">
            <a:extLst>
              <a:ext uri="{FF2B5EF4-FFF2-40B4-BE49-F238E27FC236}">
                <a16:creationId xmlns:a16="http://schemas.microsoft.com/office/drawing/2014/main" id="{B8A8D7E0-A5D2-5747-8DB0-119FD7C6F15A}"/>
              </a:ext>
            </a:extLst>
          </p:cNvPr>
          <p:cNvCxnSpPr>
            <a:cxnSpLocks/>
          </p:cNvCxnSpPr>
          <p:nvPr/>
        </p:nvCxnSpPr>
        <p:spPr>
          <a:xfrm rot="16200000" flipV="1">
            <a:off x="9586605" y="626529"/>
            <a:ext cx="740737" cy="2246149"/>
          </a:xfrm>
          <a:prstGeom prst="bentConnector2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C9AB52C-6BC9-F24F-8564-7AB68B8F7AFD}"/>
              </a:ext>
            </a:extLst>
          </p:cNvPr>
          <p:cNvSpPr txBox="1"/>
          <p:nvPr/>
        </p:nvSpPr>
        <p:spPr>
          <a:xfrm>
            <a:off x="4817954" y="3967110"/>
            <a:ext cx="125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7D6DB2C-FC7D-3045-9669-192948A5851A}"/>
              </a:ext>
            </a:extLst>
          </p:cNvPr>
          <p:cNvSpPr txBox="1"/>
          <p:nvPr/>
        </p:nvSpPr>
        <p:spPr>
          <a:xfrm>
            <a:off x="1475094" y="3684528"/>
            <a:ext cx="125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아두이노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B1A392E-FDEE-F94D-B843-66720321AE82}"/>
              </a:ext>
            </a:extLst>
          </p:cNvPr>
          <p:cNvSpPr txBox="1"/>
          <p:nvPr/>
        </p:nvSpPr>
        <p:spPr>
          <a:xfrm>
            <a:off x="7525174" y="2144429"/>
            <a:ext cx="112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블루투스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B77CD9-7647-3C4B-A8FB-5A54EC46DF5A}"/>
              </a:ext>
            </a:extLst>
          </p:cNvPr>
          <p:cNvSpPr txBox="1"/>
          <p:nvPr/>
        </p:nvSpPr>
        <p:spPr>
          <a:xfrm>
            <a:off x="3013888" y="2619292"/>
            <a:ext cx="121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코드 작성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23E287-9D42-0A45-8C9C-0537F683553D}"/>
              </a:ext>
            </a:extLst>
          </p:cNvPr>
          <p:cNvSpPr txBox="1"/>
          <p:nvPr/>
        </p:nvSpPr>
        <p:spPr>
          <a:xfrm>
            <a:off x="323556" y="106445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5414E5-3580-3741-A8EE-3EA16FDB7B03}"/>
              </a:ext>
            </a:extLst>
          </p:cNvPr>
          <p:cNvSpPr txBox="1"/>
          <p:nvPr/>
        </p:nvSpPr>
        <p:spPr>
          <a:xfrm>
            <a:off x="786648" y="719221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 과정 및 시스템 구성도</a:t>
            </a:r>
          </a:p>
        </p:txBody>
      </p:sp>
    </p:spTree>
    <p:extLst>
      <p:ext uri="{BB962C8B-B14F-4D97-AF65-F5344CB8AC3E}">
        <p14:creationId xmlns:p14="http://schemas.microsoft.com/office/powerpoint/2010/main" val="2401498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6141" y="3167448"/>
            <a:ext cx="1014748" cy="102579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476675" y="4797419"/>
            <a:ext cx="303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물건이 도착했을 경우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인식이 </a:t>
            </a:r>
            <a:r>
              <a:rPr lang="en-US" altLang="ko-KR" dirty="0"/>
              <a:t>5</a:t>
            </a:r>
            <a:r>
              <a:rPr lang="ko-KR" altLang="en-US" dirty="0"/>
              <a:t>초 이상 지속될 시</a:t>
            </a:r>
            <a:r>
              <a:rPr lang="en-US" altLang="ko-KR" dirty="0"/>
              <a:t>)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413" y="1726318"/>
            <a:ext cx="2752516" cy="2752516"/>
          </a:xfrm>
          <a:prstGeom prst="rect">
            <a:avLst/>
          </a:prstGeom>
        </p:spPr>
      </p:pic>
      <p:sp>
        <p:nvSpPr>
          <p:cNvPr id="21" name="오른쪽 화살표 20"/>
          <p:cNvSpPr/>
          <p:nvPr/>
        </p:nvSpPr>
        <p:spPr>
          <a:xfrm>
            <a:off x="5571975" y="2710833"/>
            <a:ext cx="1319348" cy="10489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/>
          <p:cNvGrpSpPr/>
          <p:nvPr/>
        </p:nvGrpSpPr>
        <p:grpSpPr>
          <a:xfrm>
            <a:off x="8066351" y="2184586"/>
            <a:ext cx="2821801" cy="2101480"/>
            <a:chOff x="8597979" y="2152399"/>
            <a:chExt cx="2821801" cy="21014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7979" y="2152399"/>
              <a:ext cx="2124358" cy="2101480"/>
            </a:xfrm>
            <a:prstGeom prst="rect">
              <a:avLst/>
            </a:prstGeom>
          </p:spPr>
        </p:pic>
        <p:sp>
          <p:nvSpPr>
            <p:cNvPr id="23" name="모서리가 둥근 사각형 설명선 22"/>
            <p:cNvSpPr/>
            <p:nvPr/>
          </p:nvSpPr>
          <p:spPr>
            <a:xfrm>
              <a:off x="9628687" y="2470691"/>
              <a:ext cx="1791093" cy="1370324"/>
            </a:xfrm>
            <a:prstGeom prst="wedgeRoundRectCallout">
              <a:avLst>
                <a:gd name="adj1" fmla="val -74478"/>
                <a:gd name="adj2" fmla="val 30361"/>
                <a:gd name="adj3" fmla="val 16667"/>
              </a:avLst>
            </a:prstGeom>
            <a:solidFill>
              <a:srgbClr val="E0E0E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2"/>
                  </a:solidFill>
                </a:rPr>
                <a:t>고객님의 택배가 도착했습니다</a:t>
              </a:r>
              <a:r>
                <a:rPr lang="en-US" altLang="ko-KR" sz="1600" b="1" dirty="0">
                  <a:solidFill>
                    <a:schemeClr val="tx2"/>
                  </a:solidFill>
                </a:rPr>
                <a:t>.</a:t>
              </a:r>
            </a:p>
            <a:p>
              <a:pPr algn="ctr"/>
              <a:r>
                <a:rPr lang="en-US" altLang="ko-KR" sz="1200" b="1" dirty="0">
                  <a:solidFill>
                    <a:schemeClr val="tx2"/>
                  </a:solidFill>
                </a:rPr>
                <a:t>2020.11.01. 15:05:14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7676968" y="4923642"/>
            <a:ext cx="28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바로</a:t>
            </a:r>
            <a:r>
              <a:rPr lang="en-US" altLang="ko-KR" dirty="0"/>
              <a:t>!! </a:t>
            </a:r>
            <a:r>
              <a:rPr lang="ko-KR" altLang="en-US" dirty="0"/>
              <a:t>물건 도착 알림이 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DB6953-5873-4748-AEEF-3E655D70F7B7}"/>
              </a:ext>
            </a:extLst>
          </p:cNvPr>
          <p:cNvSpPr txBox="1"/>
          <p:nvPr/>
        </p:nvSpPr>
        <p:spPr>
          <a:xfrm>
            <a:off x="323556" y="106445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6BD41D-A540-0E4D-AFA9-2BC6C71B9F72}"/>
              </a:ext>
            </a:extLst>
          </p:cNvPr>
          <p:cNvSpPr txBox="1"/>
          <p:nvPr/>
        </p:nvSpPr>
        <p:spPr>
          <a:xfrm>
            <a:off x="786648" y="719221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 과정 및 시스템 구성도 </a:t>
            </a:r>
          </a:p>
        </p:txBody>
      </p:sp>
    </p:spTree>
    <p:extLst>
      <p:ext uri="{BB962C8B-B14F-4D97-AF65-F5344CB8AC3E}">
        <p14:creationId xmlns:p14="http://schemas.microsoft.com/office/powerpoint/2010/main" val="3216800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033" y="3699233"/>
            <a:ext cx="759553" cy="76782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33647" y="4685913"/>
            <a:ext cx="3238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물건이 있다가 사라졌을 경우</a:t>
            </a:r>
            <a:endParaRPr lang="en-US" altLang="ko-KR" dirty="0"/>
          </a:p>
        </p:txBody>
      </p:sp>
      <p:sp>
        <p:nvSpPr>
          <p:cNvPr id="21" name="오른쪽 화살표 20"/>
          <p:cNvSpPr/>
          <p:nvPr/>
        </p:nvSpPr>
        <p:spPr>
          <a:xfrm>
            <a:off x="3519315" y="3104706"/>
            <a:ext cx="914462" cy="7937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871641" y="4651934"/>
            <a:ext cx="2840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물건이 사라진 시간과</a:t>
            </a:r>
            <a:endParaRPr lang="en-US" altLang="ko-KR" dirty="0"/>
          </a:p>
          <a:p>
            <a:r>
              <a:rPr lang="ko-KR" altLang="en-US" dirty="0"/>
              <a:t>수령</a:t>
            </a:r>
            <a:r>
              <a:rPr lang="en-US" altLang="ko-KR" dirty="0"/>
              <a:t>/</a:t>
            </a:r>
            <a:r>
              <a:rPr lang="ko-KR" altLang="en-US" dirty="0"/>
              <a:t>도난 버튼이 뜸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4686823" y="2247360"/>
            <a:ext cx="2938185" cy="2156025"/>
            <a:chOff x="8579599" y="2184586"/>
            <a:chExt cx="2840181" cy="210148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599" y="2184586"/>
              <a:ext cx="2124358" cy="2101480"/>
            </a:xfrm>
            <a:prstGeom prst="rect">
              <a:avLst/>
            </a:prstGeom>
          </p:spPr>
        </p:pic>
        <p:sp>
          <p:nvSpPr>
            <p:cNvPr id="23" name="모서리가 둥근 사각형 설명선 22"/>
            <p:cNvSpPr/>
            <p:nvPr/>
          </p:nvSpPr>
          <p:spPr>
            <a:xfrm>
              <a:off x="9628687" y="2470691"/>
              <a:ext cx="1791093" cy="1370324"/>
            </a:xfrm>
            <a:prstGeom prst="wedgeRoundRectCallout">
              <a:avLst>
                <a:gd name="adj1" fmla="val -74478"/>
                <a:gd name="adj2" fmla="val 30361"/>
                <a:gd name="adj3" fmla="val 16667"/>
              </a:avLst>
            </a:prstGeom>
            <a:solidFill>
              <a:srgbClr val="E0E0E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9798935" y="3007674"/>
              <a:ext cx="725093" cy="563526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rgbClr val="44546A"/>
                  </a:solidFill>
                </a:rPr>
                <a:t>수령</a:t>
              </a:r>
            </a:p>
          </p:txBody>
        </p:sp>
      </p:grpSp>
      <p:sp>
        <p:nvSpPr>
          <p:cNvPr id="26" name="오른쪽 화살표 25"/>
          <p:cNvSpPr/>
          <p:nvPr/>
        </p:nvSpPr>
        <p:spPr>
          <a:xfrm rot="19121694">
            <a:off x="7616596" y="1638546"/>
            <a:ext cx="914462" cy="7937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 rot="1924221">
            <a:off x="7733173" y="3956919"/>
            <a:ext cx="914462" cy="79377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879596" y="2076831"/>
            <a:ext cx="2649454" cy="2609082"/>
            <a:chOff x="6336494" y="651913"/>
            <a:chExt cx="3965182" cy="3965182"/>
          </a:xfrm>
        </p:grpSpPr>
        <p:grpSp>
          <p:nvGrpSpPr>
            <p:cNvPr id="17" name="그룹 16"/>
            <p:cNvGrpSpPr/>
            <p:nvPr/>
          </p:nvGrpSpPr>
          <p:grpSpPr>
            <a:xfrm>
              <a:off x="6336494" y="651913"/>
              <a:ext cx="3965182" cy="3965182"/>
              <a:chOff x="6336494" y="651913"/>
              <a:chExt cx="3965182" cy="3965182"/>
            </a:xfrm>
          </p:grpSpPr>
          <p:grpSp>
            <p:nvGrpSpPr>
              <p:cNvPr id="14" name="그룹 13"/>
              <p:cNvGrpSpPr/>
              <p:nvPr/>
            </p:nvGrpSpPr>
            <p:grpSpPr>
              <a:xfrm>
                <a:off x="6336494" y="651913"/>
                <a:ext cx="3965182" cy="3965182"/>
                <a:chOff x="6336494" y="651913"/>
                <a:chExt cx="3965182" cy="3965182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36494" y="651913"/>
                  <a:ext cx="3965182" cy="3965182"/>
                </a:xfrm>
                <a:prstGeom prst="rect">
                  <a:avLst/>
                </a:prstGeom>
              </p:spPr>
            </p:pic>
            <p:sp>
              <p:nvSpPr>
                <p:cNvPr id="6" name="직사각형 5"/>
                <p:cNvSpPr/>
                <p:nvPr/>
              </p:nvSpPr>
              <p:spPr>
                <a:xfrm>
                  <a:off x="8282600" y="2487648"/>
                  <a:ext cx="2019076" cy="201441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0" name="모서리가 둥근 직사각형 9"/>
              <p:cNvSpPr/>
              <p:nvPr/>
            </p:nvSpPr>
            <p:spPr>
              <a:xfrm>
                <a:off x="8069221" y="2228048"/>
                <a:ext cx="1873752" cy="2021626"/>
              </a:xfrm>
              <a:prstGeom prst="roundRect">
                <a:avLst/>
              </a:prstGeom>
              <a:solidFill>
                <a:srgbClr val="231F2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" name="직사각형 4"/>
            <p:cNvSpPr/>
            <p:nvPr/>
          </p:nvSpPr>
          <p:spPr>
            <a:xfrm>
              <a:off x="8069435" y="2228047"/>
              <a:ext cx="1776314" cy="1880404"/>
            </a:xfrm>
            <a:prstGeom prst="rect">
              <a:avLst/>
            </a:prstGeom>
            <a:solidFill>
              <a:srgbClr val="EBB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2" name="모서리가 둥근 직사각형 31"/>
          <p:cNvSpPr/>
          <p:nvPr/>
        </p:nvSpPr>
        <p:spPr>
          <a:xfrm>
            <a:off x="6777319" y="3083932"/>
            <a:ext cx="750113" cy="578153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rgbClr val="44546A"/>
                </a:solidFill>
              </a:rPr>
              <a:t>도난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775230" y="853735"/>
            <a:ext cx="28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수령버튼을 눌렀을 경우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847994" y="3727964"/>
            <a:ext cx="2840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도난 버튼을 눌렀을 경우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8999157" y="1360682"/>
            <a:ext cx="2392326" cy="1833881"/>
            <a:chOff x="8579599" y="2184586"/>
            <a:chExt cx="2840181" cy="2101480"/>
          </a:xfrm>
        </p:grpSpPr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599" y="2184586"/>
              <a:ext cx="2124358" cy="2101480"/>
            </a:xfrm>
            <a:prstGeom prst="rect">
              <a:avLst/>
            </a:prstGeom>
          </p:spPr>
        </p:pic>
        <p:sp>
          <p:nvSpPr>
            <p:cNvPr id="38" name="모서리가 둥근 사각형 설명선 37"/>
            <p:cNvSpPr/>
            <p:nvPr/>
          </p:nvSpPr>
          <p:spPr>
            <a:xfrm>
              <a:off x="9628687" y="2470691"/>
              <a:ext cx="1791093" cy="1370324"/>
            </a:xfrm>
            <a:prstGeom prst="wedgeRoundRectCallout">
              <a:avLst>
                <a:gd name="adj1" fmla="val -74478"/>
                <a:gd name="adj2" fmla="val 30361"/>
                <a:gd name="adj3" fmla="val 16667"/>
              </a:avLst>
            </a:prstGeom>
            <a:solidFill>
              <a:srgbClr val="E0E0E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 dirty="0">
                  <a:solidFill>
                    <a:schemeClr val="tx2"/>
                  </a:solidFill>
                </a:rPr>
                <a:t>상품이 수령완료 되었습니다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.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5846669" y="2742585"/>
            <a:ext cx="17725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tx2"/>
                </a:solidFill>
              </a:rPr>
              <a:t>2020.11.01. 16:12:54</a:t>
            </a:r>
            <a:endParaRPr lang="ko-KR" altLang="en-US" sz="1400" b="1" dirty="0">
              <a:solidFill>
                <a:schemeClr val="tx2"/>
              </a:solidFill>
            </a:endParaRPr>
          </a:p>
          <a:p>
            <a:endParaRPr lang="ko-KR" altLang="en-US" dirty="0"/>
          </a:p>
        </p:txBody>
      </p:sp>
      <p:grpSp>
        <p:nvGrpSpPr>
          <p:cNvPr id="39" name="그룹 38"/>
          <p:cNvGrpSpPr/>
          <p:nvPr/>
        </p:nvGrpSpPr>
        <p:grpSpPr>
          <a:xfrm>
            <a:off x="8999157" y="4330644"/>
            <a:ext cx="2392326" cy="1833881"/>
            <a:chOff x="8579599" y="2184586"/>
            <a:chExt cx="2840181" cy="2101480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9599" y="2184586"/>
              <a:ext cx="2124358" cy="2101480"/>
            </a:xfrm>
            <a:prstGeom prst="rect">
              <a:avLst/>
            </a:prstGeom>
          </p:spPr>
        </p:pic>
        <p:sp>
          <p:nvSpPr>
            <p:cNvPr id="41" name="모서리가 둥근 사각형 설명선 40"/>
            <p:cNvSpPr/>
            <p:nvPr/>
          </p:nvSpPr>
          <p:spPr>
            <a:xfrm>
              <a:off x="9628687" y="2470691"/>
              <a:ext cx="1791093" cy="1370324"/>
            </a:xfrm>
            <a:prstGeom prst="wedgeRoundRectCallout">
              <a:avLst>
                <a:gd name="adj1" fmla="val -74478"/>
                <a:gd name="adj2" fmla="val 30361"/>
                <a:gd name="adj3" fmla="val 16667"/>
              </a:avLst>
            </a:prstGeom>
            <a:solidFill>
              <a:srgbClr val="E0E0E2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dirty="0">
                  <a:solidFill>
                    <a:schemeClr val="tx2"/>
                  </a:solidFill>
                </a:rPr>
                <a:t>도난 신고 </a:t>
              </a:r>
              <a:endParaRPr lang="en-US" altLang="ko-KR" sz="1200" b="1" dirty="0">
                <a:solidFill>
                  <a:schemeClr val="tx2"/>
                </a:solidFill>
              </a:endParaRPr>
            </a:p>
            <a:p>
              <a:r>
                <a:rPr lang="ko-KR" altLang="en-US" sz="1200" b="1" dirty="0">
                  <a:solidFill>
                    <a:schemeClr val="tx2"/>
                  </a:solidFill>
                </a:rPr>
                <a:t>완료되었습니다</a:t>
              </a:r>
              <a:r>
                <a:rPr lang="en-US" altLang="ko-KR" sz="1200" b="1" dirty="0">
                  <a:solidFill>
                    <a:schemeClr val="tx2"/>
                  </a:solidFill>
                </a:rPr>
                <a:t>.</a:t>
              </a:r>
              <a:endParaRPr lang="ko-KR" altLang="en-US" sz="1200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2E4B51E9-1502-0646-9611-EE551A010027}"/>
              </a:ext>
            </a:extLst>
          </p:cNvPr>
          <p:cNvSpPr txBox="1"/>
          <p:nvPr/>
        </p:nvSpPr>
        <p:spPr>
          <a:xfrm>
            <a:off x="323556" y="106445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DE00DE-BD43-DE45-BDEE-2BB5F18826F7}"/>
              </a:ext>
            </a:extLst>
          </p:cNvPr>
          <p:cNvSpPr txBox="1"/>
          <p:nvPr/>
        </p:nvSpPr>
        <p:spPr>
          <a:xfrm>
            <a:off x="786648" y="719221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구현 과정 및 시스템 구성도 </a:t>
            </a:r>
          </a:p>
        </p:txBody>
      </p:sp>
    </p:spTree>
    <p:extLst>
      <p:ext uri="{BB962C8B-B14F-4D97-AF65-F5344CB8AC3E}">
        <p14:creationId xmlns:p14="http://schemas.microsoft.com/office/powerpoint/2010/main" val="3100697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676753" y="118912"/>
            <a:ext cx="1608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j-ea"/>
                <a:ea typeface="+mj-ea"/>
              </a:rPr>
              <a:t>자사 현황 분석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33B1846-CC2C-2E44-896B-F5C670B75FE3}"/>
              </a:ext>
            </a:extLst>
          </p:cNvPr>
          <p:cNvSpPr txBox="1"/>
          <p:nvPr/>
        </p:nvSpPr>
        <p:spPr>
          <a:xfrm>
            <a:off x="261898" y="118912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E1E015-C239-4E44-BEB3-65A542FFEBA5}"/>
              </a:ext>
            </a:extLst>
          </p:cNvPr>
          <p:cNvSpPr txBox="1"/>
          <p:nvPr/>
        </p:nvSpPr>
        <p:spPr>
          <a:xfrm>
            <a:off x="724990" y="731688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시연 영상</a:t>
            </a:r>
          </a:p>
        </p:txBody>
      </p:sp>
      <p:pic>
        <p:nvPicPr>
          <p:cNvPr id="9" name="KakaoTalk_Video_2020-11-01-14-10-52.mp4" descr="KakaoTalk_Video_2020-11-01-14-10-52.mp4">
            <a:hlinkClick r:id="" action="ppaction://media"/>
            <a:extLst>
              <a:ext uri="{FF2B5EF4-FFF2-40B4-BE49-F238E27FC236}">
                <a16:creationId xmlns:a16="http://schemas.microsoft.com/office/drawing/2014/main" id="{BDBBB4B6-EA50-494A-87A3-9A00A1463C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5800" y="381000"/>
            <a:ext cx="10820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2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87007" y="2002462"/>
            <a:ext cx="465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4.</a:t>
            </a:r>
            <a:r>
              <a:rPr lang="ko-KR" altLang="en-US" sz="28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아이템의 시장 경쟁력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47528" y="3649685"/>
            <a:ext cx="236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기대 시장 규모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1D451-AA48-3D41-A305-8BA97BE778EE}"/>
              </a:ext>
            </a:extLst>
          </p:cNvPr>
          <p:cNvSpPr txBox="1"/>
          <p:nvPr/>
        </p:nvSpPr>
        <p:spPr>
          <a:xfrm>
            <a:off x="6847528" y="3051585"/>
            <a:ext cx="35371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아이템 가격 결정 </a:t>
            </a:r>
            <a:r>
              <a:rPr lang="en-US" altLang="ko-KR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24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68B3BC-3908-0940-B990-9FF595946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07" y="1041400"/>
            <a:ext cx="47752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41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122D9BE-1C2B-416E-BC25-708EF7C5B7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82" y="1206136"/>
            <a:ext cx="4599768" cy="4599768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34644" y="2305691"/>
            <a:ext cx="380085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가격 설정의 목적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많은 사람들에게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배포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  <a:p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많은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수요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많은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공급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쉬운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접근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59D72F-F5DE-4C05-ABA2-5C0822697C72}"/>
              </a:ext>
            </a:extLst>
          </p:cNvPr>
          <p:cNvSpPr txBox="1"/>
          <p:nvPr/>
        </p:nvSpPr>
        <p:spPr>
          <a:xfrm>
            <a:off x="7192317" y="867956"/>
            <a:ext cx="1582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시장 점유율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3034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040002" y="567090"/>
            <a:ext cx="12650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BM DoHyeon" panose="020B0600000101010101" pitchFamily="34" charset="-127"/>
                <a:ea typeface="BM DoHyeon" panose="020B0600000101010101" pitchFamily="34" charset="-127"/>
              </a:rPr>
              <a:t>목차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융합클러스터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해커톤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선순환 팀</a:t>
            </a: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7">
            <a:extLst>
              <a:ext uri="{FF2B5EF4-FFF2-40B4-BE49-F238E27FC236}">
                <a16:creationId xmlns:a16="http://schemas.microsoft.com/office/drawing/2014/main" id="{0C236DDA-59B6-234E-A0A8-76272AF0E151}"/>
              </a:ext>
            </a:extLst>
          </p:cNvPr>
          <p:cNvCxnSpPr>
            <a:cxnSpLocks/>
          </p:cNvCxnSpPr>
          <p:nvPr/>
        </p:nvCxnSpPr>
        <p:spPr>
          <a:xfrm>
            <a:off x="1052702" y="1265335"/>
            <a:ext cx="1118998" cy="0"/>
          </a:xfrm>
          <a:prstGeom prst="line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441460-EDBF-294E-957D-D2E5B6D8EFFE}"/>
              </a:ext>
            </a:extLst>
          </p:cNvPr>
          <p:cNvSpPr txBox="1"/>
          <p:nvPr/>
        </p:nvSpPr>
        <p:spPr>
          <a:xfrm>
            <a:off x="1733362" y="2167917"/>
            <a:ext cx="3834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기존 유사 서비스에 대한 분석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현황 분석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분석에 따른 불편함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0EE455-0686-4544-9263-1F67F12E34E6}"/>
              </a:ext>
            </a:extLst>
          </p:cNvPr>
          <p:cNvSpPr txBox="1"/>
          <p:nvPr/>
        </p:nvSpPr>
        <p:spPr>
          <a:xfrm>
            <a:off x="1474830" y="1873781"/>
            <a:ext cx="4495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기존 배달 및 택배 서비스에 대한 분석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2C2C54-5A8F-CF45-A7F9-B28908DBEDF7}"/>
              </a:ext>
            </a:extLst>
          </p:cNvPr>
          <p:cNvSpPr txBox="1"/>
          <p:nvPr/>
        </p:nvSpPr>
        <p:spPr>
          <a:xfrm>
            <a:off x="1733363" y="3587002"/>
            <a:ext cx="349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SWOT 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분석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핵심 기능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09816-3BEE-9C47-B061-712AC215B130}"/>
              </a:ext>
            </a:extLst>
          </p:cNvPr>
          <p:cNvSpPr txBox="1"/>
          <p:nvPr/>
        </p:nvSpPr>
        <p:spPr>
          <a:xfrm>
            <a:off x="1474830" y="3251521"/>
            <a:ext cx="427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새로운 아이템 구상 및 도출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10AC22-6785-CA4A-8890-3ACFCA54A7BF}"/>
              </a:ext>
            </a:extLst>
          </p:cNvPr>
          <p:cNvSpPr txBox="1"/>
          <p:nvPr/>
        </p:nvSpPr>
        <p:spPr>
          <a:xfrm>
            <a:off x="1733363" y="4766222"/>
            <a:ext cx="34904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개발 전략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기술적 특징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구현 과정 및 시스템 구성도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시연 영상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D7ED79-AC09-164A-8D8B-EFA000E6D912}"/>
              </a:ext>
            </a:extLst>
          </p:cNvPr>
          <p:cNvSpPr txBox="1"/>
          <p:nvPr/>
        </p:nvSpPr>
        <p:spPr>
          <a:xfrm>
            <a:off x="1474831" y="4366112"/>
            <a:ext cx="427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3.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 개발 및 분석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ED02B7-1D11-B948-84A7-BB5A83CB3C0D}"/>
              </a:ext>
            </a:extLst>
          </p:cNvPr>
          <p:cNvSpPr txBox="1"/>
          <p:nvPr/>
        </p:nvSpPr>
        <p:spPr>
          <a:xfrm>
            <a:off x="6968157" y="2167917"/>
            <a:ext cx="349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아이템 가격 결정 </a:t>
            </a:r>
            <a:r>
              <a:rPr lang="en-US" altLang="ko-KR" dirty="0"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기대 시장 규모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D56FCFB-E8FF-D643-BBED-161508C5196F}"/>
              </a:ext>
            </a:extLst>
          </p:cNvPr>
          <p:cNvSpPr txBox="1"/>
          <p:nvPr/>
        </p:nvSpPr>
        <p:spPr>
          <a:xfrm>
            <a:off x="6876172" y="1873781"/>
            <a:ext cx="427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935864-E8F6-294B-9A19-6D4A2FD87FD6}"/>
              </a:ext>
            </a:extLst>
          </p:cNvPr>
          <p:cNvSpPr txBox="1"/>
          <p:nvPr/>
        </p:nvSpPr>
        <p:spPr>
          <a:xfrm>
            <a:off x="6968157" y="3350659"/>
            <a:ext cx="3490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이에 따른 기대효과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>
                <a:latin typeface="NanumGothic" panose="020D0604000000000000" pitchFamily="34" charset="-127"/>
                <a:ea typeface="NanumGothic" panose="020D0604000000000000" pitchFamily="34" charset="-127"/>
              </a:rPr>
              <a:t>기대되는 수입 창출 방안</a:t>
            </a:r>
            <a:endParaRPr lang="en-US" altLang="ko-KR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1EF1B0-E821-154D-938D-274944412C44}"/>
              </a:ext>
            </a:extLst>
          </p:cNvPr>
          <p:cNvSpPr txBox="1"/>
          <p:nvPr/>
        </p:nvSpPr>
        <p:spPr>
          <a:xfrm>
            <a:off x="6876172" y="3056523"/>
            <a:ext cx="4272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새로운 아이템 기대효과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8B9F9-4E8B-9648-9FBE-CEC0C3D253B5}"/>
              </a:ext>
            </a:extLst>
          </p:cNvPr>
          <p:cNvSpPr txBox="1"/>
          <p:nvPr/>
        </p:nvSpPr>
        <p:spPr>
          <a:xfrm>
            <a:off x="1041400" y="6223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35684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52144" y="2798058"/>
            <a:ext cx="64999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수요 결정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낮은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높은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수요</a:t>
            </a:r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E842372-33B3-4C67-A8AE-51949E6C5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311" y="1252249"/>
            <a:ext cx="4980726" cy="49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32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63966" y="1602410"/>
            <a:ext cx="649994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8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원가 측정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초음파 센서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1600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블루투스 센서 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: 4000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원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94A813B-AF75-4ECD-A784-F999A94AE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080" y="1020962"/>
            <a:ext cx="5202371" cy="520237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24757AE-47F6-45AB-8105-37EB4250FC0F}"/>
              </a:ext>
            </a:extLst>
          </p:cNvPr>
          <p:cNvSpPr/>
          <p:nvPr/>
        </p:nvSpPr>
        <p:spPr>
          <a:xfrm>
            <a:off x="1063966" y="4210878"/>
            <a:ext cx="3204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=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 </a:t>
            </a:r>
            <a:r>
              <a:rPr lang="en-US" altLang="ko-K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5600</a:t>
            </a:r>
            <a:r>
              <a:rPr lang="ko-KR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원</a:t>
            </a:r>
            <a:endParaRPr lang="en-US" altLang="ko-K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</p:txBody>
      </p:sp>
    </p:spTree>
    <p:extLst>
      <p:ext uri="{BB962C8B-B14F-4D97-AF65-F5344CB8AC3E}">
        <p14:creationId xmlns:p14="http://schemas.microsoft.com/office/powerpoint/2010/main" val="2277790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52144" y="2582614"/>
            <a:ext cx="649994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경쟁자 분석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비교되는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경쟁자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 없음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앱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보완 강화</a:t>
            </a:r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D640A8-C5A2-467A-9CD8-35E63CC46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403" y="976846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9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71144" y="2305615"/>
            <a:ext cx="64999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가격 설정법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8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비교적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낮은 가격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서비스의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질 높임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en-US" altLang="ko-KR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=</a:t>
            </a:r>
            <a:r>
              <a:rPr lang="ko-KR" altLang="en-US" sz="4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고객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끌어들임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0243C3-5601-486C-8F13-AAB4A70EA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404" y="671431"/>
            <a:ext cx="5209723" cy="5209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865118-3DEE-4593-BF9F-ED76ABF74E4A}"/>
              </a:ext>
            </a:extLst>
          </p:cNvPr>
          <p:cNvSpPr txBox="1"/>
          <p:nvPr/>
        </p:nvSpPr>
        <p:spPr>
          <a:xfrm>
            <a:off x="7271084" y="240544"/>
            <a:ext cx="2364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solidFill>
                  <a:srgbClr val="0070C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가치 가격 결정법</a:t>
            </a:r>
          </a:p>
        </p:txBody>
      </p:sp>
    </p:spTree>
    <p:extLst>
      <p:ext uri="{BB962C8B-B14F-4D97-AF65-F5344CB8AC3E}">
        <p14:creationId xmlns:p14="http://schemas.microsoft.com/office/powerpoint/2010/main" val="1978979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가격 결정 과정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0808" y="1914465"/>
            <a:ext cx="64999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6</a:t>
            </a:r>
            <a:r>
              <a:rPr lang="ko-KR" altLang="en-US" sz="2800" b="1" dirty="0">
                <a:solidFill>
                  <a:schemeClr val="accent5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단계</a:t>
            </a:r>
            <a:r>
              <a:rPr lang="ko-KR" altLang="en-US" sz="28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최종 가격 선택</a:t>
            </a:r>
            <a:endParaRPr lang="en-US" altLang="ko-KR" sz="28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높은 지리적 수요</a:t>
            </a:r>
            <a:r>
              <a:rPr lang="en-US" altLang="ko-KR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무방한 </a:t>
            </a:r>
            <a:r>
              <a:rPr lang="ko-KR" altLang="en-US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구매 시기</a:t>
            </a:r>
            <a:r>
              <a:rPr lang="en-US" altLang="ko-KR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 </a:t>
            </a:r>
            <a:endParaRPr lang="en-US" altLang="ko-KR" sz="24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쉽고 효율적인 </a:t>
            </a:r>
            <a:r>
              <a:rPr lang="ko-KR" altLang="en-US" sz="24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아이디어</a:t>
            </a:r>
            <a:endParaRPr lang="en-US" altLang="ko-KR" sz="24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4.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아이템의 시장 경쟁력</a:t>
            </a:r>
            <a:endParaRPr lang="ko-KR" altLang="en-US" sz="22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6235D8-9A01-489C-A2DE-F4723F77F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412" y="1176901"/>
            <a:ext cx="5099422" cy="5099422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C738678-CB18-4A9C-AEBB-5EC06B68149C}"/>
              </a:ext>
            </a:extLst>
          </p:cNvPr>
          <p:cNvSpPr/>
          <p:nvPr/>
        </p:nvSpPr>
        <p:spPr>
          <a:xfrm>
            <a:off x="574511" y="3877849"/>
            <a:ext cx="53534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10000</a:t>
            </a:r>
            <a:r>
              <a:rPr lang="ko-KR" alt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나눔 고딕"/>
              </a:rPr>
              <a:t>원</a:t>
            </a:r>
            <a:endParaRPr lang="en-US" altLang="ko-KR" sz="9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나눔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878585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15007" y="2044700"/>
            <a:ext cx="4654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5. </a:t>
            </a:r>
            <a:r>
              <a:rPr lang="ko-KR" altLang="en-US" sz="28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아이템 개발 및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58323" y="3429000"/>
            <a:ext cx="20385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기술적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01D451-AA48-3D41-A305-8BA97BE778EE}"/>
              </a:ext>
            </a:extLst>
          </p:cNvPr>
          <p:cNvSpPr txBox="1"/>
          <p:nvPr/>
        </p:nvSpPr>
        <p:spPr>
          <a:xfrm>
            <a:off x="7758323" y="2798405"/>
            <a:ext cx="3046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개발 전략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3E6052-6045-A949-88CA-06BD03FBF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13" y="9906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40DC27F4-BBBB-42F6-A231-BE943E3F9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9502" y="2761349"/>
            <a:ext cx="2890578" cy="3061671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이에 따른 기대효과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 기사</a:t>
            </a:r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</a:t>
            </a:r>
            <a:endParaRPr lang="ko-KR" altLang="en-US" sz="1600" dirty="0">
              <a:solidFill>
                <a:schemeClr val="accent5">
                  <a:lumMod val="50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기대효과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69D504-E8C7-48F2-B7AC-FC5A753332F1}"/>
              </a:ext>
            </a:extLst>
          </p:cNvPr>
          <p:cNvSpPr txBox="1"/>
          <p:nvPr/>
        </p:nvSpPr>
        <p:spPr>
          <a:xfrm>
            <a:off x="614824" y="2361239"/>
            <a:ext cx="7663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 최소한의 접촉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역시 필요 없음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19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사태에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최적화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된 서비스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4F41B9-4628-4F9C-97DB-A9917C93C6A6}"/>
              </a:ext>
            </a:extLst>
          </p:cNvPr>
          <p:cNvSpPr txBox="1"/>
          <p:nvPr/>
        </p:nvSpPr>
        <p:spPr>
          <a:xfrm>
            <a:off x="614824" y="4058770"/>
            <a:ext cx="697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수령자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대기를 피하여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배달 시간의 시간효율성이 높아짐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429B2B-ED94-4EDD-BE3F-B1203857C6A3}"/>
              </a:ext>
            </a:extLst>
          </p:cNvPr>
          <p:cNvSpPr txBox="1"/>
          <p:nvPr/>
        </p:nvSpPr>
        <p:spPr>
          <a:xfrm>
            <a:off x="614824" y="4683767"/>
            <a:ext cx="6971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도난 사고에 대한 분실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에 대한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책임도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적어짐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C87A05-3EE2-4EF3-B917-24A18D8A4FCA}"/>
              </a:ext>
            </a:extLst>
          </p:cNvPr>
          <p:cNvSpPr txBox="1"/>
          <p:nvPr/>
        </p:nvSpPr>
        <p:spPr>
          <a:xfrm>
            <a:off x="614824" y="2921168"/>
            <a:ext cx="89749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수령자가 집에 없어도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초인종 소리를 듣지 못해도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원활한 커뮤니케이션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컴플레인의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수 확연히 감소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5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기대되는 수입 창출 방안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75858" y="1405204"/>
            <a:ext cx="5596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배달의 민족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택배 서비스 등 다양한 어플리케이션과의 제휴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2094-6BA7-4755-92B9-0D8CD56EA867}"/>
              </a:ext>
            </a:extLst>
          </p:cNvPr>
          <p:cNvSpPr txBox="1"/>
          <p:nvPr/>
        </p:nvSpPr>
        <p:spPr>
          <a:xfrm>
            <a:off x="5995446" y="1357239"/>
            <a:ext cx="55961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앱이나 택배 서비스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사용자와의 상생 가능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7427B-1A65-48BE-B730-88F3362845CF}"/>
              </a:ext>
            </a:extLst>
          </p:cNvPr>
          <p:cNvSpPr txBox="1"/>
          <p:nvPr/>
        </p:nvSpPr>
        <p:spPr>
          <a:xfrm>
            <a:off x="5995446" y="3119345"/>
            <a:ext cx="5596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제휴 시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 앱의 사용자를 그대로 흡수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하면서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원활한 상용화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가능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E232C-F921-4098-8F81-885BBFADE0C4}"/>
              </a:ext>
            </a:extLst>
          </p:cNvPr>
          <p:cNvSpPr txBox="1"/>
          <p:nvPr/>
        </p:nvSpPr>
        <p:spPr>
          <a:xfrm>
            <a:off x="5995446" y="5793496"/>
            <a:ext cx="5596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WIN-WIN</a:t>
            </a:r>
          </a:p>
        </p:txBody>
      </p:sp>
      <p:pic>
        <p:nvPicPr>
          <p:cNvPr id="1026" name="Picture 2" descr="훌쩍 큰 배달앱… 이용자수, 쇼핑앱 턱밑 추격 : 뉴스 : 동아닷컴">
            <a:extLst>
              <a:ext uri="{FF2B5EF4-FFF2-40B4-BE49-F238E27FC236}">
                <a16:creationId xmlns:a16="http://schemas.microsoft.com/office/drawing/2014/main" id="{A8A48D5F-4770-4259-A819-E7D50A789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858" y="1829566"/>
            <a:ext cx="3925953" cy="389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5671A8-86C0-40CC-96F4-4C7D422AB8BD}"/>
              </a:ext>
            </a:extLst>
          </p:cNvPr>
          <p:cNvSpPr txBox="1"/>
          <p:nvPr/>
        </p:nvSpPr>
        <p:spPr>
          <a:xfrm>
            <a:off x="5995446" y="2028854"/>
            <a:ext cx="5596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보안과 안전은 모든 배달 서비스의 성장 가능성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앱은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더욱 안전한 서비스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우리는 배급을 통한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수익 및 광고 홍보 효과</a:t>
            </a:r>
          </a:p>
          <a:p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E796FC-A66A-4EF3-99F2-A97DDE7D3BEC}"/>
              </a:ext>
            </a:extLst>
          </p:cNvPr>
          <p:cNvSpPr txBox="1"/>
          <p:nvPr/>
        </p:nvSpPr>
        <p:spPr>
          <a:xfrm>
            <a:off x="5995446" y="3996400"/>
            <a:ext cx="55961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가구의 증가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코로나 시대를 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맞아 배달 및 배송 서비스는 꾸준히 그 시장에서 성장할 것으로 보임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이런 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 </a:t>
            </a:r>
            <a:r>
              <a:rPr lang="ko-KR" altLang="en-US" sz="1600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앱들과의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제휴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통해 이용자 수를 원활하게 확보가 가능하고 이런 시장이 커지면 커질수록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‘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바로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Voyage’</a:t>
            </a:r>
            <a:r>
              <a:rPr lang="ko-KR" altLang="en-US" sz="16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가 공략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할 수 있는 시장도 커질 것으로 보임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16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en-US" altLang="ko-KR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endParaRPr lang="ko-KR" altLang="en-US" sz="12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32530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기대되는 수입 창출 방안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52449" y="1472542"/>
            <a:ext cx="5596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제품 그 자체의 판매 수익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2094-6BA7-4755-92B9-0D8CD56EA867}"/>
              </a:ext>
            </a:extLst>
          </p:cNvPr>
          <p:cNvSpPr txBox="1"/>
          <p:nvPr/>
        </p:nvSpPr>
        <p:spPr>
          <a:xfrm>
            <a:off x="5288534" y="2102171"/>
            <a:ext cx="658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코로나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19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사태로 인한 </a:t>
            </a:r>
            <a:r>
              <a:rPr lang="ko-KR" altLang="en-US" sz="2000" dirty="0" err="1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언택트의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중요성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강조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7427B-1A65-48BE-B730-88F3362845CF}"/>
              </a:ext>
            </a:extLst>
          </p:cNvPr>
          <p:cNvSpPr txBox="1"/>
          <p:nvPr/>
        </p:nvSpPr>
        <p:spPr>
          <a:xfrm>
            <a:off x="5288534" y="3522344"/>
            <a:ext cx="658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배달원과의 직접적인 접촉을 두려워하는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혼자 있는 여성 </a:t>
            </a:r>
            <a:endParaRPr lang="en-US" altLang="ko-KR" sz="2000" dirty="0">
              <a:solidFill>
                <a:schemeClr val="accent5">
                  <a:lumMod val="75000"/>
                </a:schemeClr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E232C-F921-4098-8F81-885BBFADE0C4}"/>
              </a:ext>
            </a:extLst>
          </p:cNvPr>
          <p:cNvSpPr txBox="1"/>
          <p:nvPr/>
        </p:nvSpPr>
        <p:spPr>
          <a:xfrm>
            <a:off x="5288534" y="4229680"/>
            <a:ext cx="65821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보안 및 안전에 관심 있는 사용자에게 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합리적인 가격으로 </a:t>
            </a:r>
            <a:endParaRPr lang="en-US" altLang="ko-KR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판매 수익 상승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9B9706-5B14-4138-B4B6-ACDC05C1610E}"/>
              </a:ext>
            </a:extLst>
          </p:cNvPr>
          <p:cNvSpPr txBox="1"/>
          <p:nvPr/>
        </p:nvSpPr>
        <p:spPr>
          <a:xfrm>
            <a:off x="5288534" y="2795598"/>
            <a:ext cx="6582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집을 잘 비우는 </a:t>
            </a:r>
            <a:r>
              <a:rPr lang="en-US" altLang="ko-KR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 가구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를 위한 편리한 시스템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E6E72A-C294-4125-A4A0-846154C9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449" y="1790798"/>
            <a:ext cx="3837169" cy="39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79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76846"/>
            <a:ext cx="6838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기대되는 수입 창출 방안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+mj-ea"/>
                <a:ea typeface="+mj-ea"/>
              </a:rPr>
              <a:t>2014 CRM Final Presentation Team #12</a:t>
            </a:r>
            <a:endParaRPr lang="ko-KR" altLang="en-US" sz="1200" dirty="0">
              <a:latin typeface="+mj-ea"/>
              <a:ea typeface="+mj-ea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293563" y="1389309"/>
            <a:ext cx="5596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어플리케이션 다운로드 및 광고 배너로 인한 수익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5.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기대효과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7F2094-6BA7-4755-92B9-0D8CD56EA867}"/>
              </a:ext>
            </a:extLst>
          </p:cNvPr>
          <p:cNvSpPr txBox="1"/>
          <p:nvPr/>
        </p:nvSpPr>
        <p:spPr>
          <a:xfrm>
            <a:off x="5512341" y="2911488"/>
            <a:ext cx="559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어플리케이션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다운로드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로 인한 수익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7427B-1A65-48BE-B730-88F3362845CF}"/>
              </a:ext>
            </a:extLst>
          </p:cNvPr>
          <p:cNvSpPr txBox="1"/>
          <p:nvPr/>
        </p:nvSpPr>
        <p:spPr>
          <a:xfrm>
            <a:off x="5512341" y="3668577"/>
            <a:ext cx="559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어플리케이션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작동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 하단에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광고 배너 노출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E232C-F921-4098-8F81-885BBFADE0C4}"/>
              </a:ext>
            </a:extLst>
          </p:cNvPr>
          <p:cNvSpPr txBox="1"/>
          <p:nvPr/>
        </p:nvSpPr>
        <p:spPr>
          <a:xfrm>
            <a:off x="5927923" y="4913446"/>
            <a:ext cx="5593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꾸준한 사용의 필요로 안정적인 수입 기대</a:t>
            </a:r>
            <a:r>
              <a:rPr lang="en-US" altLang="ko-KR" sz="2000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”</a:t>
            </a:r>
            <a:endParaRPr lang="ko-KR" altLang="en-US" sz="2000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pic>
        <p:nvPicPr>
          <p:cNvPr id="2050" name="Picture 2" descr="모바일 배너광고의 중요성! KR마케팅과 함께 알아보세요. | 케이알마케팅">
            <a:extLst>
              <a:ext uri="{FF2B5EF4-FFF2-40B4-BE49-F238E27FC236}">
                <a16:creationId xmlns:a16="http://schemas.microsoft.com/office/drawing/2014/main" id="{FBAA8F61-E65B-4921-B3BD-C5CBFED55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883" y="3884957"/>
            <a:ext cx="3220754" cy="205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E382CB-C1D4-4EB6-95D1-8ECA0EFF7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563" y="1608300"/>
            <a:ext cx="3410624" cy="2236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70CD077-7D99-488F-9C9D-4026E98980A0}"/>
              </a:ext>
            </a:extLst>
          </p:cNvPr>
          <p:cNvSpPr txBox="1"/>
          <p:nvPr/>
        </p:nvSpPr>
        <p:spPr>
          <a:xfrm>
            <a:off x="5512341" y="2185402"/>
            <a:ext cx="57917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⚡️  제품 구매 시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그에 대한 어플리케이션 다운로드가 </a:t>
            </a:r>
            <a:r>
              <a:rPr lang="ko-KR" altLang="en-US" sz="2000" dirty="0">
                <a:solidFill>
                  <a:schemeClr val="accent5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반드시 필요</a:t>
            </a:r>
          </a:p>
        </p:txBody>
      </p:sp>
    </p:spTree>
    <p:extLst>
      <p:ext uri="{BB962C8B-B14F-4D97-AF65-F5344CB8AC3E}">
        <p14:creationId xmlns:p14="http://schemas.microsoft.com/office/powerpoint/2010/main" val="747598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3268" y="1859952"/>
            <a:ext cx="5540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1.</a:t>
            </a:r>
            <a:r>
              <a:rPr lang="ko-KR" altLang="en-US" sz="24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기존 배달 및 택배 서비스에 대한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73268" y="3383834"/>
            <a:ext cx="22082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분석에</a:t>
            </a:r>
            <a:r>
              <a:rPr lang="ko-KR" altLang="en-US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따른 불편함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292" y="1371600"/>
            <a:ext cx="4440722" cy="44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101D451-AA48-3D41-A305-8BA97BE778EE}"/>
              </a:ext>
            </a:extLst>
          </p:cNvPr>
          <p:cNvSpPr txBox="1"/>
          <p:nvPr/>
        </p:nvSpPr>
        <p:spPr>
          <a:xfrm>
            <a:off x="6473268" y="2735503"/>
            <a:ext cx="34660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기존 유사 서비스에 대한 분석 </a:t>
            </a:r>
          </a:p>
        </p:txBody>
      </p:sp>
    </p:spTree>
    <p:extLst>
      <p:ext uri="{BB962C8B-B14F-4D97-AF65-F5344CB8AC3E}">
        <p14:creationId xmlns:p14="http://schemas.microsoft.com/office/powerpoint/2010/main" val="2164251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06333" y="3105834"/>
            <a:ext cx="8414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감사합니다</a:t>
            </a:r>
            <a:r>
              <a:rPr lang="en-US" altLang="ko-KR" sz="3600" dirty="0">
                <a:solidFill>
                  <a:schemeClr val="bg1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934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38573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기존 유사 서비스에 대한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45102" y="3636216"/>
            <a:ext cx="134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기존 배달 및 택배 서비스에 대한 분석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450ED1-291E-A643-BE1C-4C6134833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284" y="1727675"/>
            <a:ext cx="1758950" cy="175895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AB9BC3-F52C-CD4B-85E3-6B32A7896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190" y="4259769"/>
            <a:ext cx="1852507" cy="18525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AB6059-D6FC-1F48-9E64-263F3928790D}"/>
              </a:ext>
            </a:extLst>
          </p:cNvPr>
          <p:cNvSpPr txBox="1"/>
          <p:nvPr/>
        </p:nvSpPr>
        <p:spPr>
          <a:xfrm>
            <a:off x="2260945" y="6118242"/>
            <a:ext cx="1348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택배 서비스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15B248E-F018-2E4F-89DD-196A652F70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107" y="2551091"/>
            <a:ext cx="2198585" cy="21985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4303DFB-BF1F-6741-86F2-16751A295E9B}"/>
              </a:ext>
            </a:extLst>
          </p:cNvPr>
          <p:cNvSpPr txBox="1"/>
          <p:nvPr/>
        </p:nvSpPr>
        <p:spPr>
          <a:xfrm>
            <a:off x="7761666" y="2237818"/>
            <a:ext cx="32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수요가 항상 많은 서비스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23A449-C733-C946-BC7C-E469F6E94A11}"/>
              </a:ext>
            </a:extLst>
          </p:cNvPr>
          <p:cNvSpPr txBox="1"/>
          <p:nvPr/>
        </p:nvSpPr>
        <p:spPr>
          <a:xfrm>
            <a:off x="7761666" y="2808311"/>
            <a:ext cx="32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절대 없어서는 안되는 서비스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7DF6C2-0800-8E44-8468-EF3671562CDE}"/>
              </a:ext>
            </a:extLst>
          </p:cNvPr>
          <p:cNvSpPr txBox="1"/>
          <p:nvPr/>
        </p:nvSpPr>
        <p:spPr>
          <a:xfrm>
            <a:off x="7761666" y="3427175"/>
            <a:ext cx="32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최신 유행의 </a:t>
            </a:r>
            <a:r>
              <a:rPr lang="ko-KR" altLang="en-US" b="1" dirty="0" err="1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언택트</a:t>
            </a:r>
            <a:r>
              <a:rPr lang="ko-KR" altLang="en-US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80CB45C-4851-F44B-8FA8-838708252E5C}"/>
              </a:ext>
            </a:extLst>
          </p:cNvPr>
          <p:cNvSpPr txBox="1"/>
          <p:nvPr/>
        </p:nvSpPr>
        <p:spPr>
          <a:xfrm>
            <a:off x="7761666" y="4023395"/>
            <a:ext cx="32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도착 시간과 수령 시간의 격차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883D97-0C1C-504F-A443-0DE7FD9DCA9C}"/>
              </a:ext>
            </a:extLst>
          </p:cNvPr>
          <p:cNvSpPr txBox="1"/>
          <p:nvPr/>
        </p:nvSpPr>
        <p:spPr>
          <a:xfrm>
            <a:off x="7761665" y="4593283"/>
            <a:ext cx="3276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rgbClr val="FFC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소비자와 종사자의 갈등 발생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C0F56-E101-9B49-9A10-8C45418417D7}"/>
              </a:ext>
            </a:extLst>
          </p:cNvPr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융합클러스터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해커톤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선순환 팀</a:t>
            </a:r>
          </a:p>
        </p:txBody>
      </p:sp>
    </p:spTree>
    <p:extLst>
      <p:ext uri="{BB962C8B-B14F-4D97-AF65-F5344CB8AC3E}">
        <p14:creationId xmlns:p14="http://schemas.microsoft.com/office/powerpoint/2010/main" val="1548073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38573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현황 분석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04287" y="5400614"/>
            <a:ext cx="1438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기존 배달 및 택배 서비스에 대한 분석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BAB6059-D6FC-1F48-9E64-263F3928790D}"/>
              </a:ext>
            </a:extLst>
          </p:cNvPr>
          <p:cNvSpPr txBox="1"/>
          <p:nvPr/>
        </p:nvSpPr>
        <p:spPr>
          <a:xfrm>
            <a:off x="3348945" y="5400614"/>
            <a:ext cx="1348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택배 서비스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3C0F56-E101-9B49-9A10-8C45418417D7}"/>
              </a:ext>
            </a:extLst>
          </p:cNvPr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융합클러스터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해커톤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선순환 팀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FA797736-B71B-9A4D-9ECB-3808CCEE7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6" y="2311329"/>
            <a:ext cx="2965232" cy="2969294"/>
          </a:xfrm>
          <a:prstGeom prst="rect">
            <a:avLst/>
          </a:prstGeom>
          <a:ln w="25400">
            <a:solidFill>
              <a:schemeClr val="accent1">
                <a:lumMod val="50000"/>
              </a:schemeClr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FB4E6502-C5E1-844E-8ED3-C53BA38D1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957" y="451796"/>
            <a:ext cx="3218248" cy="3081239"/>
          </a:xfrm>
          <a:prstGeom prst="rect">
            <a:avLst/>
          </a:prstGeom>
          <a:ln w="38100">
            <a:solidFill>
              <a:srgbClr val="2E74B6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DAD78E-48EE-804E-BA20-EC48D9F4D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601" y="3799497"/>
            <a:ext cx="3218248" cy="2441429"/>
          </a:xfrm>
          <a:prstGeom prst="rect">
            <a:avLst/>
          </a:prstGeom>
          <a:ln w="38100">
            <a:solidFill>
              <a:srgbClr val="2E74B6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0ECBCB-68AC-0C41-B8B2-C14EC61ED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150" y="2300819"/>
            <a:ext cx="3846280" cy="2986940"/>
          </a:xfrm>
          <a:prstGeom prst="rect">
            <a:avLst/>
          </a:prstGeom>
          <a:ln w="25400">
            <a:solidFill>
              <a:srgbClr val="002060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4F72092-ACB4-3641-8118-B212A88402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713" y="3276306"/>
            <a:ext cx="778815" cy="7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6447FCB-9C4C-F74E-BD3A-0C056F2B84BE}"/>
              </a:ext>
            </a:extLst>
          </p:cNvPr>
          <p:cNvSpPr/>
          <p:nvPr/>
        </p:nvSpPr>
        <p:spPr>
          <a:xfrm>
            <a:off x="1106678" y="2070136"/>
            <a:ext cx="1475164" cy="123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>
              <a:solidFill>
                <a:srgbClr val="2E74B6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52144" y="938573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분석에 따른 불편함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169762" y="2516958"/>
            <a:ext cx="134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 서비스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1.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기존 배달 및 택배 서비스에 대한 분석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883D97-0C1C-504F-A443-0DE7FD9DCA9C}"/>
              </a:ext>
            </a:extLst>
          </p:cNvPr>
          <p:cNvSpPr txBox="1"/>
          <p:nvPr/>
        </p:nvSpPr>
        <p:spPr>
          <a:xfrm>
            <a:off x="2789868" y="2024514"/>
            <a:ext cx="91445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혼자 사는 가구 등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바로 결제 서비스를 이용해도 직접 전달을 하게 되며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이에 대해서 불안함이 생김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배달 요청 사항으로 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“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초인종 누르지 말아주세요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.”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등 과 같은 비대면 접촉을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요구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위와 같은 요청 사항으로 인한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서비스 사용자와 종사자의 갈등이 발생함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solidFill>
                <a:srgbClr val="00B0F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0A085E-EB1E-FB44-9E4F-7EE56118BBF8}"/>
              </a:ext>
            </a:extLst>
          </p:cNvPr>
          <p:cNvSpPr txBox="1"/>
          <p:nvPr/>
        </p:nvSpPr>
        <p:spPr>
          <a:xfrm>
            <a:off x="2700647" y="4488115"/>
            <a:ext cx="9028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사람들의 택배 수령 방법으로써 문 앞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소화전 등을 많이 하는 실상입니다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이러한 택배 수령 방법은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택배 보안 및 분실에 대해 취약 하게 됩니다</a:t>
            </a:r>
            <a:r>
              <a:rPr lang="en-US" altLang="ko-KR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또한 택배 분실 시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,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현실적인 배상으로는 </a:t>
            </a:r>
            <a:r>
              <a:rPr lang="ko-KR" altLang="en-US" sz="2000" dirty="0">
                <a:solidFill>
                  <a:srgbClr val="00B0F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배달한 택배 기사의 부담을 지게 됩니다</a:t>
            </a:r>
            <a:r>
              <a:rPr lang="en-US" altLang="ko-KR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en-US" altLang="ko-KR" sz="2000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0CF2C0-5039-3F4D-BE53-7929CE9864B8}"/>
              </a:ext>
            </a:extLst>
          </p:cNvPr>
          <p:cNvSpPr txBox="1"/>
          <p:nvPr/>
        </p:nvSpPr>
        <p:spPr>
          <a:xfrm>
            <a:off x="8579599" y="6515190"/>
            <a:ext cx="34904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2020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SW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융합클러스터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2.0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해커톤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–</a:t>
            </a:r>
            <a:r>
              <a:rPr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선순환 팀</a:t>
            </a: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1D44880D-E985-0446-BC66-CFC1445001A1}"/>
              </a:ext>
            </a:extLst>
          </p:cNvPr>
          <p:cNvSpPr/>
          <p:nvPr/>
        </p:nvSpPr>
        <p:spPr>
          <a:xfrm>
            <a:off x="1106678" y="4273666"/>
            <a:ext cx="1475164" cy="123219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2000" dirty="0">
              <a:solidFill>
                <a:srgbClr val="2E74B6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656930C-8104-BC45-9D28-C05B9F34BA65}"/>
              </a:ext>
            </a:extLst>
          </p:cNvPr>
          <p:cNvSpPr txBox="1"/>
          <p:nvPr/>
        </p:nvSpPr>
        <p:spPr>
          <a:xfrm>
            <a:off x="1169762" y="4720488"/>
            <a:ext cx="13489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2E74B6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택배 서비스</a:t>
            </a:r>
          </a:p>
        </p:txBody>
      </p:sp>
    </p:spTree>
    <p:extLst>
      <p:ext uri="{BB962C8B-B14F-4D97-AF65-F5344CB8AC3E}">
        <p14:creationId xmlns:p14="http://schemas.microsoft.com/office/powerpoint/2010/main" val="3103222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160092" y="1607421"/>
            <a:ext cx="4223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2. </a:t>
            </a:r>
            <a:r>
              <a:rPr lang="ko-KR" altLang="en-US" sz="24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새로운 아이템 및 구상</a:t>
            </a:r>
            <a:r>
              <a:rPr lang="en-US" altLang="ko-KR" sz="24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,</a:t>
            </a:r>
            <a:r>
              <a:rPr lang="ko-KR" altLang="en-US" sz="2400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도출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65145" y="1607421"/>
            <a:ext cx="5352511" cy="4149802"/>
            <a:chOff x="1265145" y="1607421"/>
            <a:chExt cx="5352511" cy="41498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65145" y="1607421"/>
              <a:ext cx="5352511" cy="414980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353312" y="1682496"/>
              <a:ext cx="2185416" cy="448056"/>
            </a:xfrm>
            <a:prstGeom prst="rect">
              <a:avLst/>
            </a:prstGeom>
            <a:solidFill>
              <a:srgbClr val="F8F9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EE0FC2-EDE6-5449-B211-92ACF7FA8DF9}"/>
              </a:ext>
            </a:extLst>
          </p:cNvPr>
          <p:cNvSpPr txBox="1"/>
          <p:nvPr/>
        </p:nvSpPr>
        <p:spPr>
          <a:xfrm>
            <a:off x="7174524" y="2424988"/>
            <a:ext cx="347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SWOT</a:t>
            </a:r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분석</a:t>
            </a:r>
            <a:r>
              <a:rPr lang="en-US" altLang="ko-KR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lang="ko-KR" altLang="en-US" sz="2000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ACF82-0E40-BF42-9D1D-8DE3C306C7C2}"/>
              </a:ext>
            </a:extLst>
          </p:cNvPr>
          <p:cNvSpPr txBox="1"/>
          <p:nvPr/>
        </p:nvSpPr>
        <p:spPr>
          <a:xfrm>
            <a:off x="7160092" y="3028890"/>
            <a:ext cx="3472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기본 핵심</a:t>
            </a:r>
          </a:p>
        </p:txBody>
      </p:sp>
    </p:spTree>
    <p:extLst>
      <p:ext uri="{BB962C8B-B14F-4D97-AF65-F5344CB8AC3E}">
        <p14:creationId xmlns:p14="http://schemas.microsoft.com/office/powerpoint/2010/main" val="1163590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21830" y="714736"/>
            <a:ext cx="4851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SWOT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분석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–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기존 배달 서비스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(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배달의 민족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나눔고딕 ExtraBold" panose="020D0904000000000000" pitchFamily="50" charset="-127"/>
                <a:ea typeface="NanumGothic" panose="020D0604000000000000"/>
              </a:rPr>
              <a:t>)</a:t>
            </a:r>
            <a:endParaRPr lang="ko-KR" altLang="en-US" dirty="0">
              <a:solidFill>
                <a:schemeClr val="accent5">
                  <a:lumMod val="50000"/>
                </a:schemeClr>
              </a:solidFill>
              <a:latin typeface="나눔고딕 ExtraBold" panose="020D0904000000000000" pitchFamily="50" charset="-127"/>
              <a:ea typeface="NanumGothic" panose="020D0604000000000000"/>
            </a:endParaRPr>
          </a:p>
        </p:txBody>
      </p:sp>
      <p:sp>
        <p:nvSpPr>
          <p:cNvPr id="37" name="직사각형 36"/>
          <p:cNvSpPr/>
          <p:nvPr/>
        </p:nvSpPr>
        <p:spPr>
          <a:xfrm rot="16200000">
            <a:off x="1092874" y="2417621"/>
            <a:ext cx="1836000" cy="720000"/>
          </a:xfrm>
          <a:prstGeom prst="rect">
            <a:avLst/>
          </a:prstGeom>
          <a:solidFill>
            <a:srgbClr val="0D65AC"/>
          </a:solidFill>
          <a:ln>
            <a:solidFill>
              <a:srgbClr val="0D65AC"/>
            </a:solidFill>
          </a:ln>
          <a:scene3d>
            <a:camera prst="orthographicFront"/>
            <a:lightRig rig="threePt" dir="t"/>
          </a:scene3d>
          <a:sp3d>
            <a:bevelT w="38100" h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+mn-ea"/>
                <a:cs typeface="Arial" panose="020B0604020202020204" pitchFamily="34" charset="0"/>
              </a:rPr>
              <a:t>강점</a:t>
            </a:r>
          </a:p>
        </p:txBody>
      </p:sp>
      <p:sp>
        <p:nvSpPr>
          <p:cNvPr id="38" name="직사각형 37"/>
          <p:cNvSpPr/>
          <p:nvPr/>
        </p:nvSpPr>
        <p:spPr>
          <a:xfrm rot="16200000">
            <a:off x="1092875" y="4608015"/>
            <a:ext cx="1836000" cy="720000"/>
          </a:xfrm>
          <a:prstGeom prst="rect">
            <a:avLst/>
          </a:prstGeom>
          <a:solidFill>
            <a:srgbClr val="E99E09"/>
          </a:solidFill>
          <a:ln>
            <a:solidFill>
              <a:srgbClr val="E99E09"/>
            </a:solidFill>
          </a:ln>
          <a:scene3d>
            <a:camera prst="orthographicFront"/>
            <a:lightRig rig="threePt" dir="t"/>
          </a:scene3d>
          <a:sp3d>
            <a:bevelT w="38100" h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+mn-ea"/>
                <a:cs typeface="Arial" panose="020B0604020202020204" pitchFamily="34" charset="0"/>
              </a:rPr>
              <a:t>약점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912814" y="1309666"/>
            <a:ext cx="2520000" cy="720000"/>
          </a:xfrm>
          <a:prstGeom prst="rect">
            <a:avLst/>
          </a:prstGeom>
          <a:solidFill>
            <a:srgbClr val="FF0000"/>
          </a:solidFill>
          <a:ln>
            <a:solidFill>
              <a:srgbClr val="CE202A"/>
            </a:solidFill>
          </a:ln>
          <a:scene3d>
            <a:camera prst="orthographicFront"/>
            <a:lightRig rig="threePt" dir="t"/>
          </a:scene3d>
          <a:sp3d>
            <a:bevelT w="38100" h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ko-KR" altLang="en-US" sz="1600" b="1" dirty="0">
                <a:latin typeface="+mn-ea"/>
              </a:rPr>
              <a:t>위협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869830" y="1330452"/>
            <a:ext cx="2520000" cy="720000"/>
          </a:xfrm>
          <a:prstGeom prst="rect">
            <a:avLst/>
          </a:prstGeom>
          <a:solidFill>
            <a:srgbClr val="2A9B18"/>
          </a:solidFill>
          <a:ln>
            <a:solidFill>
              <a:srgbClr val="2A9B18"/>
            </a:solidFill>
          </a:ln>
          <a:scene3d>
            <a:camera prst="orthographicFront"/>
            <a:lightRig rig="threePt" dir="t"/>
          </a:scene3d>
          <a:sp3d>
            <a:bevelT w="38100" h="571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t"/>
          <a:lstStyle/>
          <a:p>
            <a:pPr algn="ctr"/>
            <a:r>
              <a:rPr lang="ko-KR" altLang="en-US" sz="1600" b="1" dirty="0">
                <a:solidFill>
                  <a:schemeClr val="bg1">
                    <a:lumMod val="95000"/>
                  </a:schemeClr>
                </a:solidFill>
                <a:latin typeface="+mn-ea"/>
                <a:cs typeface="Arial" panose="020B0604020202020204" pitchFamily="34" charset="0"/>
              </a:rPr>
              <a:t>기회</a:t>
            </a:r>
          </a:p>
        </p:txBody>
      </p:sp>
      <p:sp>
        <p:nvSpPr>
          <p:cNvPr id="41" name="정육면체 40"/>
          <p:cNvSpPr/>
          <p:nvPr/>
        </p:nvSpPr>
        <p:spPr>
          <a:xfrm rot="16200000" flipH="1" flipV="1">
            <a:off x="3944465" y="-199928"/>
            <a:ext cx="4459452" cy="8188356"/>
          </a:xfrm>
          <a:prstGeom prst="cube">
            <a:avLst>
              <a:gd name="adj" fmla="val 176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2" name="직선 연결선 41"/>
          <p:cNvCxnSpPr>
            <a:stCxn id="41" idx="3"/>
            <a:endCxn id="41" idx="1"/>
          </p:cNvCxnSpPr>
          <p:nvPr/>
        </p:nvCxnSpPr>
        <p:spPr>
          <a:xfrm>
            <a:off x="2080013" y="3854918"/>
            <a:ext cx="8109691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41" idx="2"/>
            <a:endCxn id="41" idx="4"/>
          </p:cNvCxnSpPr>
          <p:nvPr/>
        </p:nvCxnSpPr>
        <p:spPr>
          <a:xfrm>
            <a:off x="6134859" y="1664524"/>
            <a:ext cx="0" cy="4380787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2283127" y="1937347"/>
            <a:ext cx="3350409" cy="1412585"/>
            <a:chOff x="1751186" y="1880712"/>
            <a:chExt cx="2677404" cy="1412585"/>
          </a:xfrm>
        </p:grpSpPr>
        <p:sp>
          <p:nvSpPr>
            <p:cNvPr id="45" name="TextBox 44"/>
            <p:cNvSpPr txBox="1"/>
            <p:nvPr/>
          </p:nvSpPr>
          <p:spPr>
            <a:xfrm>
              <a:off x="1751186" y="1880712"/>
              <a:ext cx="2254366" cy="33870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서비스 내부적인 강점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51186" y="2277634"/>
              <a:ext cx="26774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편리한 </a:t>
              </a:r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주문과정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다양한 메뉴 선택권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1000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만 다운로드</a:t>
              </a: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6262612" y="1937348"/>
            <a:ext cx="2677404" cy="797031"/>
            <a:chOff x="3358617" y="5532420"/>
            <a:chExt cx="2677404" cy="797031"/>
          </a:xfrm>
        </p:grpSpPr>
        <p:sp>
          <p:nvSpPr>
            <p:cNvPr id="48" name="TextBox 47"/>
            <p:cNvSpPr txBox="1"/>
            <p:nvPr/>
          </p:nvSpPr>
          <p:spPr>
            <a:xfrm>
              <a:off x="3358617" y="5532420"/>
              <a:ext cx="2329728" cy="29465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서비스 내부적인 약점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58617" y="5929341"/>
              <a:ext cx="26774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부정확한 도착 시간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2283127" y="4206404"/>
            <a:ext cx="2807819" cy="1424199"/>
            <a:chOff x="6157274" y="5532420"/>
            <a:chExt cx="2807819" cy="884610"/>
          </a:xfrm>
        </p:grpSpPr>
        <p:sp>
          <p:nvSpPr>
            <p:cNvPr id="51" name="TextBox 50"/>
            <p:cNvSpPr txBox="1"/>
            <p:nvPr/>
          </p:nvSpPr>
          <p:spPr>
            <a:xfrm>
              <a:off x="6157274" y="5532420"/>
              <a:ext cx="2807819" cy="2757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외부 환경적인 기회요소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177664" y="5786173"/>
              <a:ext cx="2677404" cy="6308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인 가구의 증가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다양한 </a:t>
              </a:r>
              <a:r>
                <a:rPr lang="ko-KR" altLang="en-US" sz="20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굿즈</a:t>
              </a:r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사업</a:t>
              </a:r>
              <a:endPara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ko-KR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큰 규모의 배달 시장</a:t>
              </a: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6159260" y="3854917"/>
            <a:ext cx="4030444" cy="2190394"/>
          </a:xfrm>
          <a:prstGeom prst="rect">
            <a:avLst/>
          </a:prstGeom>
          <a:solidFill>
            <a:srgbClr val="FB5E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3" name="그룹 52"/>
          <p:cNvGrpSpPr/>
          <p:nvPr/>
        </p:nvGrpSpPr>
        <p:grpSpPr>
          <a:xfrm>
            <a:off x="6262612" y="4206406"/>
            <a:ext cx="3636232" cy="1720360"/>
            <a:chOff x="8955934" y="5532420"/>
            <a:chExt cx="2677404" cy="1720360"/>
          </a:xfrm>
        </p:grpSpPr>
        <p:sp>
          <p:nvSpPr>
            <p:cNvPr id="54" name="TextBox 53"/>
            <p:cNvSpPr txBox="1"/>
            <p:nvPr/>
          </p:nvSpPr>
          <p:spPr>
            <a:xfrm>
              <a:off x="8955934" y="5532420"/>
              <a:ext cx="2592318" cy="32400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1600" b="1" u="sng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외부 환경적인 위협요소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955934" y="5929341"/>
              <a:ext cx="267740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현관 앞 두고 갈 시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도착 확인이 늦을 수 있음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음식 도난 사건 발생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경쟁 유사 </a:t>
              </a:r>
              <a:r>
                <a:rPr lang="ko-KR" altLang="en-US" sz="2000" b="1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어플</a:t>
              </a:r>
              <a:r>
                <a:rPr lang="ko-KR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다수</a:t>
              </a:r>
              <a:r>
                <a:rPr lang="en-US" altLang="ko-KR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ko-KR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구상 및 도출</a:t>
            </a:r>
          </a:p>
        </p:txBody>
      </p:sp>
    </p:spTree>
    <p:extLst>
      <p:ext uri="{BB962C8B-B14F-4D97-AF65-F5344CB8AC3E}">
        <p14:creationId xmlns:p14="http://schemas.microsoft.com/office/powerpoint/2010/main" val="2897120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1613409" y="3705248"/>
            <a:ext cx="1190537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243529" y="3421427"/>
            <a:ext cx="1190537" cy="3200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5505" y="327945"/>
            <a:ext cx="198782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4773637" y="6456796"/>
            <a:ext cx="744772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5505" y="13855"/>
            <a:ext cx="12215854" cy="0"/>
          </a:xfrm>
          <a:prstGeom prst="line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99" y="1908967"/>
            <a:ext cx="1614131" cy="161413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06085DF-7894-6140-B62A-ED4100DE0460}"/>
              </a:ext>
            </a:extLst>
          </p:cNvPr>
          <p:cNvSpPr txBox="1"/>
          <p:nvPr/>
        </p:nvSpPr>
        <p:spPr>
          <a:xfrm>
            <a:off x="331795" y="173993"/>
            <a:ext cx="5596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2. </a:t>
            </a:r>
            <a:r>
              <a:rPr lang="ko-KR" altLang="en-US" sz="2200" b="1" dirty="0">
                <a:solidFill>
                  <a:schemeClr val="accent1">
                    <a:lumMod val="75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새로운 아이템 구상 및 도출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52144" y="976846"/>
            <a:ext cx="6838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새로운 서비스의 필요성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: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위협요소 최소화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152144" y="2662625"/>
            <a:ext cx="4229153" cy="2090744"/>
          </a:xfrm>
          <a:prstGeom prst="roundRect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택배</a:t>
            </a:r>
            <a:r>
              <a:rPr lang="en-US" altLang="ko-KR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/</a:t>
            </a:r>
            <a:r>
              <a:rPr lang="ko-KR" altLang="en-US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배달의 </a:t>
            </a:r>
            <a:r>
              <a:rPr lang="ko-KR" altLang="en-US" sz="20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도착 시간</a:t>
            </a:r>
            <a:r>
              <a:rPr lang="ko-KR" altLang="en-US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과 </a:t>
            </a:r>
            <a:endParaRPr lang="en-US" altLang="ko-KR" sz="2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수령 시간</a:t>
            </a:r>
            <a:r>
              <a:rPr lang="ko-KR" altLang="en-US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의 차이가 발생한다</a:t>
            </a:r>
            <a:r>
              <a:rPr lang="en-US" altLang="ko-KR" sz="2000" dirty="0">
                <a:solidFill>
                  <a:schemeClr val="tx1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  <a:endParaRPr lang="ko-KR" altLang="en-US" sz="2000" dirty="0">
              <a:solidFill>
                <a:schemeClr val="tx1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61866" y="4156956"/>
            <a:ext cx="3274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Gothic" panose="020D0604000000000000" pitchFamily="34" charset="-127"/>
                <a:ea typeface="NanumGothic" panose="020D0604000000000000" pitchFamily="34" charset="-127"/>
              </a:rPr>
              <a:t>도착 알림 기능</a:t>
            </a:r>
            <a:r>
              <a:rPr lang="ko-KR" altLang="en-US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을 추가한다</a:t>
            </a:r>
            <a:r>
              <a:rPr lang="en-US" altLang="ko-KR" sz="1600" dirty="0">
                <a:latin typeface="NanumGothic" panose="020D0604000000000000" pitchFamily="34" charset="-127"/>
                <a:ea typeface="NanumGothic" panose="020D0604000000000000" pitchFamily="34" charset="-127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정확한 </a:t>
            </a:r>
            <a:r>
              <a:rPr lang="ko-KR" altLang="en-US" sz="2000" dirty="0">
                <a:latin typeface="NanumGothic" panose="020D0604000000000000" pitchFamily="34" charset="-127"/>
                <a:ea typeface="NanumGothic" panose="020D0604000000000000" pitchFamily="34" charset="-127"/>
              </a:rPr>
              <a:t>도착</a:t>
            </a:r>
            <a:r>
              <a:rPr lang="ko-KR" altLang="en-US" sz="1400" dirty="0">
                <a:latin typeface="NanumGothic" panose="020D0604000000000000" pitchFamily="34" charset="-127"/>
                <a:ea typeface="NanumGothic" panose="020D0604000000000000" pitchFamily="34" charset="-127"/>
              </a:rPr>
              <a:t> 시간 파악 가능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23" y="3028051"/>
            <a:ext cx="1121938" cy="11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0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1200" dirty="0" smtClean="0">
            <a:latin typeface="NanumGothic" panose="020D0604000000000000" pitchFamily="34" charset="-127"/>
            <a:ea typeface="NanumGothic" panose="020D0604000000000000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6395</TotalTime>
  <Words>1266</Words>
  <Application>Microsoft Macintosh PowerPoint</Application>
  <PresentationFormat>와이드스크린</PresentationFormat>
  <Paragraphs>284</Paragraphs>
  <Slides>30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1" baseType="lpstr">
      <vt:lpstr>-윤고딕340</vt:lpstr>
      <vt:lpstr>나눔 고딕</vt:lpstr>
      <vt:lpstr>나눔고딕 ExtraBold</vt:lpstr>
      <vt:lpstr>BM DoHyeon</vt:lpstr>
      <vt:lpstr>BM DoHyeon OTF</vt:lpstr>
      <vt:lpstr>맑은 고딕</vt:lpstr>
      <vt:lpstr>NanumGothic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Bennie park</dc:creator>
  <cp:lastModifiedBy>k21414</cp:lastModifiedBy>
  <cp:revision>206</cp:revision>
  <dcterms:created xsi:type="dcterms:W3CDTF">2014-11-29T16:54:20Z</dcterms:created>
  <dcterms:modified xsi:type="dcterms:W3CDTF">2020-11-01T05:31:21Z</dcterms:modified>
</cp:coreProperties>
</file>